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s/slide3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Default Extension="jpeg" ContentType="image/jpeg"/>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 id="2147483745" r:id="rId2"/>
  </p:sldMasterIdLst>
  <p:notesMasterIdLst>
    <p:notesMasterId r:id="rId42"/>
  </p:notesMasterIdLst>
  <p:handoutMasterIdLst>
    <p:handoutMasterId r:id="rId43"/>
  </p:handoutMasterIdLst>
  <p:sldIdLst>
    <p:sldId id="256" r:id="rId3"/>
    <p:sldId id="271" r:id="rId4"/>
    <p:sldId id="276" r:id="rId5"/>
    <p:sldId id="257" r:id="rId6"/>
    <p:sldId id="298" r:id="rId7"/>
    <p:sldId id="258" r:id="rId8"/>
    <p:sldId id="299" r:id="rId9"/>
    <p:sldId id="259" r:id="rId10"/>
    <p:sldId id="260" r:id="rId11"/>
    <p:sldId id="280" r:id="rId12"/>
    <p:sldId id="263" r:id="rId13"/>
    <p:sldId id="264" r:id="rId14"/>
    <p:sldId id="265" r:id="rId15"/>
    <p:sldId id="282" r:id="rId16"/>
    <p:sldId id="268" r:id="rId17"/>
    <p:sldId id="269" r:id="rId18"/>
    <p:sldId id="300" r:id="rId19"/>
    <p:sldId id="283" r:id="rId20"/>
    <p:sldId id="294" r:id="rId21"/>
    <p:sldId id="304" r:id="rId22"/>
    <p:sldId id="293" r:id="rId23"/>
    <p:sldId id="297" r:id="rId24"/>
    <p:sldId id="284" r:id="rId25"/>
    <p:sldId id="302" r:id="rId26"/>
    <p:sldId id="285" r:id="rId27"/>
    <p:sldId id="303" r:id="rId28"/>
    <p:sldId id="286" r:id="rId29"/>
    <p:sldId id="289" r:id="rId30"/>
    <p:sldId id="288" r:id="rId31"/>
    <p:sldId id="287" r:id="rId32"/>
    <p:sldId id="295" r:id="rId33"/>
    <p:sldId id="266" r:id="rId34"/>
    <p:sldId id="273" r:id="rId35"/>
    <p:sldId id="296" r:id="rId36"/>
    <p:sldId id="277" r:id="rId37"/>
    <p:sldId id="262" r:id="rId38"/>
    <p:sldId id="261" r:id="rId39"/>
    <p:sldId id="281"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111" autoAdjust="0"/>
    <p:restoredTop sz="94660"/>
  </p:normalViewPr>
  <p:slideViewPr>
    <p:cSldViewPr>
      <p:cViewPr varScale="1">
        <p:scale>
          <a:sx n="108" d="100"/>
          <a:sy n="108" d="100"/>
        </p:scale>
        <p:origin x="-9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54E2CF-7274-4D71-A8CE-DB40829C8279}" type="datetimeFigureOut">
              <a:rPr lang="en-US" smtClean="0"/>
              <a:pPr/>
              <a:t>1/10/11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5D7D7-C6AF-40A2-87A9-6828C721323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588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53C68-05D6-4C43-BA54-970BDA264A95}" type="datetimeFigureOut">
              <a:rPr lang="en-US" smtClean="0"/>
              <a:pPr/>
              <a:t>1/10/11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AA6EA-D198-47F0-8CAF-8D2F4BCD926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98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AA6EA-D198-47F0-8CAF-8D2F4BCD926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AA6EA-D198-47F0-8CAF-8D2F4BCD9267}"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AA6EA-D198-47F0-8CAF-8D2F4BCD9267}"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AA6EA-D198-47F0-8CAF-8D2F4BCD9267}" type="slidenum">
              <a:rPr lang="en-US" smtClean="0"/>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105EB-E2E2-4C18-BF63-6085E9A9A560}" type="datetimeFigureOut">
              <a:rPr lang="en-US" smtClean="0"/>
              <a:pPr/>
              <a:t>1/10/11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EE8843-631D-496B-BCB2-1730774481D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81B233B-2803-445D-BD59-8344DCC82694}"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1B233B-2803-445D-BD59-8344DCC82694}"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C3FD3575-A154-46E7-A77A-7EC15E3E4001}" type="datetimeFigureOut">
              <a:rPr lang="en-US" smtClean="0"/>
              <a:pPr/>
              <a:t>1/10/11</a:t>
            </a:fld>
            <a:endParaRPr lang="en-US" dirty="0"/>
          </a:p>
        </p:txBody>
      </p:sp>
      <p:sp>
        <p:nvSpPr>
          <p:cNvPr id="6" name="Footer Placeholder 5"/>
          <p:cNvSpPr>
            <a:spLocks noGrp="1"/>
          </p:cNvSpPr>
          <p:nvPr>
            <p:ph type="ftr" sz="quarter" idx="11"/>
          </p:nvPr>
        </p:nvSpPr>
        <p:spPr>
          <a:xfrm>
            <a:off x="914400" y="55499"/>
            <a:ext cx="5562600" cy="365125"/>
          </a:xfrm>
        </p:spPr>
        <p:txBody>
          <a:bodyPr/>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p>
            <a:fld id="{A81B233B-2803-445D-BD59-8344DCC8269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D3575-A154-46E7-A77A-7EC15E3E4001}" type="datetimeFigureOut">
              <a:rPr lang="en-US" smtClean="0"/>
              <a:pPr/>
              <a:t>1/10/11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1B233B-2803-445D-BD59-8344DCC8269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D3575-A154-46E7-A77A-7EC15E3E4001}" type="datetimeFigureOut">
              <a:rPr lang="en-US" smtClean="0"/>
              <a:pPr/>
              <a:t>1/10/11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B233B-2803-445D-BD59-8344DCC826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C3FD3575-A154-46E7-A77A-7EC15E3E4001}" type="datetimeFigureOut">
              <a:rPr lang="en-US" smtClean="0"/>
              <a:pPr/>
              <a:t>1/10/11</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A81B233B-2803-445D-BD59-8344DCC826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hyperlink" Target="http://www.oed.wisc.edu/sexualharassment/" TargetMode="External"/><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hyperlink" Target="http://www.oed.wisc.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www.oed.wisc.edu/sexualharassment/hostile.html" TargetMode="External"/><Relationship Id="rId4" Type="http://schemas.openxmlformats.org/officeDocument/2006/relationships/hyperlink" Target="http://www.oed.wisc.edu/sexualharassment/table.html" TargetMode="External"/><Relationship Id="rId5" Type="http://schemas.openxmlformats.org/officeDocument/2006/relationships/hyperlink" Target="http://www.oed.wisc.edu/sexualharassment/expect.html" TargetMode="External"/><Relationship Id="rId6" Type="http://schemas.openxmlformats.org/officeDocument/2006/relationships/hyperlink" Target="http://www.oed.wisc.edu/sexualharassment/guide.html" TargetMode="External"/><Relationship Id="rId7" Type="http://schemas.openxmlformats.org/officeDocument/2006/relationships/hyperlink" Target="http://www.oed.wisc.edu/sexualharassment/protect.html" TargetMode="External"/><Relationship Id="rId8" Type="http://schemas.openxmlformats.org/officeDocument/2006/relationships/hyperlink" Target="http://www.oed.wisc.edu/sexualharassment/conse.html" TargetMode="External"/><Relationship Id="rId9"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hyperlink" Target="http://www.oed.wisc.edu/sexualharassment/what.html"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www.students.wisc.edu/faculty/safety.htm" TargetMode="External"/><Relationship Id="rId12" Type="http://schemas.openxmlformats.org/officeDocument/2006/relationships/hyperlink" Target="http://www.oed.wisc.edu/sexualharassment/assault.html" TargetMode="External"/><Relationship Id="rId13"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hyperlink" Target="http://www.oed.wisc.edu/sexualharassment/policy.html" TargetMode="External"/><Relationship Id="rId3" Type="http://schemas.openxmlformats.org/officeDocument/2006/relationships/hyperlink" Target="http://www.secfac.wisc.edu/governance/legislation/Pages300-399.htm%23303" TargetMode="External"/><Relationship Id="rId4" Type="http://schemas.openxmlformats.org/officeDocument/2006/relationships/hyperlink" Target="http://www.oed.wisc.edu/sexualharassment/consent.html" TargetMode="External"/><Relationship Id="rId5" Type="http://schemas.openxmlformats.org/officeDocument/2006/relationships/hyperlink" Target="http://www.oed.wisc.edu/sexualharassment/sexharpol.html" TargetMode="External"/><Relationship Id="rId6" Type="http://schemas.openxmlformats.org/officeDocument/2006/relationships/hyperlink" Target="http://www.oed.wisc.edu/sexualharassment/table.html" TargetMode="External"/><Relationship Id="rId7" Type="http://schemas.openxmlformats.org/officeDocument/2006/relationships/hyperlink" Target="http://www.oed.wisc.edu/sexualharassment/info.html" TargetMode="External"/><Relationship Id="rId8" Type="http://schemas.openxmlformats.org/officeDocument/2006/relationships/hyperlink" Target="http://www.oed.wisc.edu/sexualharassment/goals.html" TargetMode="External"/><Relationship Id="rId9" Type="http://schemas.openxmlformats.org/officeDocument/2006/relationships/hyperlink" Target="http://www.oed.wisc.edu/sexualharassment/case.html" TargetMode="External"/><Relationship Id="rId10" Type="http://schemas.openxmlformats.org/officeDocument/2006/relationships/hyperlink" Target="http://www.oed.wisc.edu/sexualharassment/what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oed.wisc.edu/sexualharassment/assault.html" TargetMode="Externa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aas.org/governance/Anti-Harassment_Policy"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82000" cy="2667000"/>
          </a:xfrm>
        </p:spPr>
        <p:txBody>
          <a:bodyPr>
            <a:normAutofit fontScale="90000"/>
          </a:bodyPr>
          <a:lstStyle/>
          <a:p>
            <a:pPr algn="ctr"/>
            <a:r>
              <a:rPr lang="en-US" sz="4000" dirty="0" smtClean="0">
                <a:solidFill>
                  <a:schemeClr val="bg2">
                    <a:lumMod val="25000"/>
                  </a:schemeClr>
                </a:solidFill>
                <a:effectLst/>
              </a:rPr>
              <a:t>Building Respect and Inclusion</a:t>
            </a:r>
            <a:br>
              <a:rPr lang="en-US" sz="4000" dirty="0" smtClean="0">
                <a:solidFill>
                  <a:schemeClr val="bg2">
                    <a:lumMod val="25000"/>
                  </a:schemeClr>
                </a:solidFill>
                <a:effectLst/>
              </a:rPr>
            </a:br>
            <a:r>
              <a:rPr lang="en-US" sz="4000" dirty="0" smtClean="0">
                <a:solidFill>
                  <a:schemeClr val="bg2">
                    <a:lumMod val="25000"/>
                  </a:schemeClr>
                </a:solidFill>
                <a:effectLst/>
              </a:rPr>
              <a:t>in Astronomy:</a:t>
            </a:r>
            <a:br>
              <a:rPr lang="en-US" sz="4000" dirty="0" smtClean="0">
                <a:solidFill>
                  <a:schemeClr val="bg2">
                    <a:lumMod val="25000"/>
                  </a:schemeClr>
                </a:solidFill>
                <a:effectLst/>
              </a:rPr>
            </a:br>
            <a:r>
              <a:rPr lang="en-US" sz="4000" dirty="0" smtClean="0">
                <a:solidFill>
                  <a:schemeClr val="bg2">
                    <a:lumMod val="25000"/>
                  </a:schemeClr>
                </a:solidFill>
                <a:effectLst/>
              </a:rPr>
              <a:t>Strategies for Addressing and Overcoming Harassment</a:t>
            </a:r>
            <a:endParaRPr lang="en-US" sz="4000" dirty="0">
              <a:solidFill>
                <a:schemeClr val="bg2">
                  <a:lumMod val="25000"/>
                </a:schemeClr>
              </a:solidFill>
              <a:effectLst/>
            </a:endParaRPr>
          </a:p>
        </p:txBody>
      </p:sp>
      <p:sp>
        <p:nvSpPr>
          <p:cNvPr id="3" name="Subtitle 2"/>
          <p:cNvSpPr>
            <a:spLocks noGrp="1"/>
          </p:cNvSpPr>
          <p:nvPr>
            <p:ph type="subTitle" idx="1"/>
          </p:nvPr>
        </p:nvSpPr>
        <p:spPr>
          <a:xfrm>
            <a:off x="685800" y="4876800"/>
            <a:ext cx="7772400" cy="1066799"/>
          </a:xfrm>
        </p:spPr>
        <p:txBody>
          <a:bodyPr>
            <a:normAutofit/>
          </a:bodyPr>
          <a:lstStyle/>
          <a:p>
            <a:pPr algn="ctr"/>
            <a:r>
              <a:rPr lang="en-US" dirty="0" smtClean="0"/>
              <a:t>Presentation by</a:t>
            </a:r>
          </a:p>
          <a:p>
            <a:pPr algn="ctr"/>
            <a:r>
              <a:rPr lang="en-US" dirty="0" smtClean="0"/>
              <a:t>Sheryl Bruff and Bernice Durand</a:t>
            </a:r>
          </a:p>
          <a:p>
            <a:pPr algn="ctr"/>
            <a:r>
              <a:rPr lang="en-US" dirty="0" smtClean="0"/>
              <a:t>January 10, 2011</a:t>
            </a:r>
          </a:p>
        </p:txBody>
      </p:sp>
      <p:pic>
        <p:nvPicPr>
          <p:cNvPr id="2050" name="Picture 2"/>
          <p:cNvPicPr>
            <a:picLocks noChangeAspect="1" noChangeArrowheads="1"/>
          </p:cNvPicPr>
          <p:nvPr/>
        </p:nvPicPr>
        <p:blipFill>
          <a:blip r:embed="rId3" cstate="print"/>
          <a:srcRect/>
          <a:stretch>
            <a:fillRect/>
          </a:stretch>
        </p:blipFill>
        <p:spPr bwMode="auto">
          <a:xfrm>
            <a:off x="3048000" y="2971800"/>
            <a:ext cx="2859082" cy="190479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772400" cy="5136360"/>
          </a:xfrm>
        </p:spPr>
        <p:txBody>
          <a:bodyPr>
            <a:normAutofit lnSpcReduction="10000"/>
          </a:bodyPr>
          <a:lstStyle/>
          <a:p>
            <a:r>
              <a:rPr lang="en-US" dirty="0" smtClean="0"/>
              <a:t>Form of discrimination</a:t>
            </a:r>
          </a:p>
          <a:p>
            <a:r>
              <a:rPr lang="en-US" dirty="0" smtClean="0"/>
              <a:t>Form of bullying</a:t>
            </a:r>
          </a:p>
          <a:p>
            <a:r>
              <a:rPr lang="en-US" dirty="0" smtClean="0"/>
              <a:t>Persistent </a:t>
            </a:r>
          </a:p>
          <a:p>
            <a:r>
              <a:rPr lang="en-US" dirty="0" smtClean="0"/>
              <a:t>Unwelcome</a:t>
            </a:r>
          </a:p>
          <a:p>
            <a:r>
              <a:rPr lang="en-US" dirty="0" smtClean="0"/>
              <a:t>Intolerable</a:t>
            </a:r>
          </a:p>
          <a:p>
            <a:r>
              <a:rPr lang="en-US" dirty="0" smtClean="0"/>
              <a:t>Severe and/or Pervasive </a:t>
            </a:r>
          </a:p>
          <a:p>
            <a:pPr lvl="1">
              <a:buClr>
                <a:schemeClr val="accent3"/>
              </a:buClr>
              <a:buFont typeface="Wingdings" pitchFamily="2" charset="2"/>
              <a:buChar char="§"/>
            </a:pPr>
            <a:r>
              <a:rPr lang="en-US" sz="2000" dirty="0" smtClean="0"/>
              <a:t>Generally an isolated comment or action will not rise to harassment unless significantly egregious</a:t>
            </a:r>
          </a:p>
          <a:p>
            <a:pPr lvl="1">
              <a:buClr>
                <a:schemeClr val="accent3"/>
              </a:buClr>
              <a:buFont typeface="Wingdings" pitchFamily="2" charset="2"/>
              <a:buChar char="§"/>
            </a:pPr>
            <a:r>
              <a:rPr lang="en-US" sz="2000" dirty="0" smtClean="0"/>
              <a:t>A number of relatively minor incidents may add up to harassment</a:t>
            </a:r>
          </a:p>
          <a:p>
            <a:r>
              <a:rPr lang="en-US" dirty="0" smtClean="0"/>
              <a:t>Perceived power of one individual over another can “set the stage”</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0" y="0"/>
            <a:ext cx="1447800" cy="1013460"/>
          </a:xfrm>
          <a:prstGeom prst="rect">
            <a:avLst/>
          </a:prstGeom>
          <a:noFill/>
          <a:ln w="9525">
            <a:noFill/>
            <a:miter lim="800000"/>
            <a:headEnd/>
            <a:tailEnd/>
          </a:ln>
        </p:spPr>
      </p:pic>
      <p:sp>
        <p:nvSpPr>
          <p:cNvPr id="5" name="Title 1"/>
          <p:cNvSpPr>
            <a:spLocks noGrp="1"/>
          </p:cNvSpPr>
          <p:nvPr>
            <p:ph type="title"/>
          </p:nvPr>
        </p:nvSpPr>
        <p:spPr>
          <a:xfrm>
            <a:off x="990600" y="152400"/>
            <a:ext cx="7772400" cy="914400"/>
          </a:xfrm>
        </p:spPr>
        <p:txBody>
          <a:bodyPr/>
          <a:lstStyle/>
          <a:p>
            <a:r>
              <a:rPr lang="en-US" dirty="0" smtClean="0"/>
              <a:t>	  	</a:t>
            </a:r>
            <a:r>
              <a:rPr lang="en-US" sz="3600" b="1" dirty="0" smtClean="0">
                <a:solidFill>
                  <a:schemeClr val="bg2">
                    <a:lumMod val="25000"/>
                  </a:schemeClr>
                </a:solidFill>
              </a:rPr>
              <a:t>Key Concepts</a:t>
            </a:r>
            <a:endParaRPr lang="en-US" sz="3600" b="1" dirty="0">
              <a:solidFill>
                <a:schemeClr val="bg2">
                  <a:lumMod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sz="3600" b="1" dirty="0" smtClean="0"/>
              <a:t>Verbal or Written</a:t>
            </a:r>
            <a:endParaRPr lang="en-US" sz="3600" b="1" dirty="0"/>
          </a:p>
        </p:txBody>
      </p:sp>
      <p:sp>
        <p:nvSpPr>
          <p:cNvPr id="3" name="Content Placeholder 2"/>
          <p:cNvSpPr>
            <a:spLocks noGrp="1"/>
          </p:cNvSpPr>
          <p:nvPr>
            <p:ph idx="1"/>
          </p:nvPr>
        </p:nvSpPr>
        <p:spPr/>
        <p:txBody>
          <a:bodyPr>
            <a:normAutofit lnSpcReduction="10000"/>
          </a:bodyPr>
          <a:lstStyle/>
          <a:p>
            <a:r>
              <a:rPr lang="en-US" dirty="0" smtClean="0"/>
              <a:t>Jokes – sexual, racial, religion . . .</a:t>
            </a:r>
          </a:p>
          <a:p>
            <a:r>
              <a:rPr lang="en-US" dirty="0" smtClean="0"/>
              <a:t>Disparaging comments – about work, membership in protected class,  etc. </a:t>
            </a:r>
          </a:p>
          <a:p>
            <a:r>
              <a:rPr lang="en-US" dirty="0" smtClean="0"/>
              <a:t>Comments about clothing, personal behavior or a person’s body</a:t>
            </a:r>
          </a:p>
          <a:p>
            <a:r>
              <a:rPr lang="en-US" dirty="0" smtClean="0"/>
              <a:t>Rumors</a:t>
            </a:r>
          </a:p>
          <a:p>
            <a:r>
              <a:rPr lang="en-US" dirty="0" smtClean="0"/>
              <a:t>Threats</a:t>
            </a:r>
          </a:p>
          <a:p>
            <a:r>
              <a:rPr lang="en-US" dirty="0" smtClean="0"/>
              <a:t>Emails, blogs, etc.</a:t>
            </a:r>
          </a:p>
          <a:p>
            <a:r>
              <a:rPr lang="en-US" dirty="0" smtClean="0"/>
              <a:t>Poor interpersonal skills</a:t>
            </a:r>
          </a:p>
          <a:p>
            <a:endParaRPr lang="en-US" dirty="0" smtClean="0"/>
          </a:p>
          <a:p>
            <a:endParaRPr lang="en-US"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
        <p:nvSpPr>
          <p:cNvPr id="5" name="Title 1"/>
          <p:cNvSpPr txBox="1">
            <a:spLocks/>
          </p:cNvSpPr>
          <p:nvPr/>
        </p:nvSpPr>
        <p:spPr>
          <a:xfrm>
            <a:off x="914400" y="533400"/>
            <a:ext cx="777240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V		</a:t>
            </a:r>
            <a:r>
              <a:rPr kumimoji="0" lang="en-US" sz="3600" b="1" i="0" u="none" strike="noStrike" kern="1200" cap="none" spc="-100" normalizeH="0" baseline="0" noProof="0" dirty="0" smtClean="0">
                <a:ln>
                  <a:noFill/>
                </a:ln>
                <a:solidFill>
                  <a:schemeClr val="bg2">
                    <a:lumMod val="25000"/>
                  </a:schemeClr>
                </a:solidFill>
                <a:effectLst/>
                <a:uLnTx/>
                <a:uFillTx/>
                <a:latin typeface="+mj-lt"/>
                <a:ea typeface="+mj-ea"/>
                <a:cs typeface="+mj-cs"/>
              </a:rPr>
              <a:t>Verbal or Written</a:t>
            </a:r>
            <a:endParaRPr kumimoji="0" lang="en-US" sz="3600" b="1" i="0" u="none" strike="noStrike" kern="1200" cap="none" spc="-10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bg2">
                    <a:lumMod val="25000"/>
                  </a:schemeClr>
                </a:solidFill>
              </a:rPr>
              <a:t>Visual</a:t>
            </a:r>
            <a:endParaRPr lang="en-US" sz="3600" b="1" dirty="0">
              <a:solidFill>
                <a:schemeClr val="bg2">
                  <a:lumMod val="25000"/>
                </a:schemeClr>
              </a:solidFill>
            </a:endParaRPr>
          </a:p>
        </p:txBody>
      </p:sp>
      <p:sp>
        <p:nvSpPr>
          <p:cNvPr id="3" name="Content Placeholder 2"/>
          <p:cNvSpPr>
            <a:spLocks noGrp="1"/>
          </p:cNvSpPr>
          <p:nvPr>
            <p:ph idx="1"/>
          </p:nvPr>
        </p:nvSpPr>
        <p:spPr/>
        <p:txBody>
          <a:bodyPr/>
          <a:lstStyle/>
          <a:p>
            <a:r>
              <a:rPr lang="en-US" dirty="0" smtClean="0"/>
              <a:t>Posters</a:t>
            </a:r>
          </a:p>
          <a:p>
            <a:r>
              <a:rPr lang="en-US" dirty="0" smtClean="0"/>
              <a:t>Drawings</a:t>
            </a:r>
          </a:p>
          <a:p>
            <a:r>
              <a:rPr lang="en-US" dirty="0" smtClean="0"/>
              <a:t>Pictures</a:t>
            </a:r>
          </a:p>
          <a:p>
            <a:r>
              <a:rPr lang="en-US" dirty="0" smtClean="0"/>
              <a:t>Screensavers</a:t>
            </a:r>
          </a:p>
          <a:p>
            <a:r>
              <a:rPr lang="en-US" dirty="0" smtClean="0"/>
              <a:t>Emails</a:t>
            </a:r>
          </a:p>
          <a:p>
            <a:r>
              <a:rPr lang="en-US" dirty="0" smtClean="0"/>
              <a:t>Looks or gestures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bg2">
                    <a:lumMod val="25000"/>
                  </a:schemeClr>
                </a:solidFill>
              </a:rPr>
              <a:t>Physical</a:t>
            </a:r>
            <a:endParaRPr lang="en-US" sz="3600" b="1" dirty="0">
              <a:solidFill>
                <a:schemeClr val="bg2">
                  <a:lumMod val="25000"/>
                </a:schemeClr>
              </a:solidFill>
            </a:endParaRPr>
          </a:p>
        </p:txBody>
      </p:sp>
      <p:sp>
        <p:nvSpPr>
          <p:cNvPr id="3" name="Content Placeholder 2"/>
          <p:cNvSpPr>
            <a:spLocks noGrp="1"/>
          </p:cNvSpPr>
          <p:nvPr>
            <p:ph idx="1"/>
          </p:nvPr>
        </p:nvSpPr>
        <p:spPr/>
        <p:txBody>
          <a:bodyPr>
            <a:normAutofit lnSpcReduction="10000"/>
          </a:bodyPr>
          <a:lstStyle/>
          <a:p>
            <a:r>
              <a:rPr lang="en-US" dirty="0" smtClean="0"/>
              <a:t>Assault</a:t>
            </a:r>
          </a:p>
          <a:p>
            <a:r>
              <a:rPr lang="en-US" dirty="0" smtClean="0"/>
              <a:t>Impeding or blocking movement</a:t>
            </a:r>
          </a:p>
          <a:p>
            <a:r>
              <a:rPr lang="en-US" dirty="0" smtClean="0"/>
              <a:t>Inappropriate touching of a person, person’s  clothing</a:t>
            </a:r>
          </a:p>
          <a:p>
            <a:r>
              <a:rPr lang="en-US" dirty="0" smtClean="0"/>
              <a:t>Kissing</a:t>
            </a:r>
          </a:p>
          <a:p>
            <a:r>
              <a:rPr lang="en-US" dirty="0" smtClean="0"/>
              <a:t>Hugging</a:t>
            </a:r>
          </a:p>
          <a:p>
            <a:r>
              <a:rPr lang="en-US" dirty="0" smtClean="0"/>
              <a:t>Patting</a:t>
            </a:r>
          </a:p>
          <a:p>
            <a:r>
              <a:rPr lang="en-US" dirty="0" smtClean="0"/>
              <a:t>Stroking</a:t>
            </a:r>
          </a:p>
          <a:p>
            <a:r>
              <a:rPr lang="en-US" dirty="0" smtClean="0"/>
              <a:t>Oblivion to personal space customs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bg2">
                    <a:lumMod val="25000"/>
                  </a:schemeClr>
                </a:solidFill>
              </a:rPr>
              <a:t>Bullying vs. Harassment</a:t>
            </a:r>
            <a:endParaRPr lang="en-US" sz="3600" b="1" dirty="0">
              <a:solidFill>
                <a:schemeClr val="bg2">
                  <a:lumMod val="25000"/>
                </a:schemeClr>
              </a:solidFill>
            </a:endParaRPr>
          </a:p>
        </p:txBody>
      </p:sp>
      <p:sp>
        <p:nvSpPr>
          <p:cNvPr id="3" name="Content Placeholder 2"/>
          <p:cNvSpPr>
            <a:spLocks noGrp="1"/>
          </p:cNvSpPr>
          <p:nvPr>
            <p:ph idx="1"/>
          </p:nvPr>
        </p:nvSpPr>
        <p:spPr/>
        <p:txBody>
          <a:bodyPr/>
          <a:lstStyle/>
          <a:p>
            <a:r>
              <a:rPr lang="en-US" dirty="0" smtClean="0"/>
              <a:t>Similar behavior applied to individuals regardless of gender, race, etc.  </a:t>
            </a:r>
          </a:p>
          <a:p>
            <a:r>
              <a:rPr lang="en-US" dirty="0" smtClean="0"/>
              <a:t>Bullying behavior has not been dealt with by courts.</a:t>
            </a:r>
          </a:p>
          <a:p>
            <a:r>
              <a:rPr lang="en-US" dirty="0" smtClean="0"/>
              <a:t>Growing interest in the affects of bullying</a:t>
            </a:r>
          </a:p>
          <a:p>
            <a:r>
              <a:rPr lang="en-US" dirty="0" smtClean="0"/>
              <a:t>Could still have exposure in tort law</a:t>
            </a:r>
          </a:p>
          <a:p>
            <a:r>
              <a:rPr lang="en-US" dirty="0" smtClean="0"/>
              <a:t>Organizations should develop expectations, policies, processes, etc. to address bullying.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0" y="381000"/>
            <a:ext cx="1143000" cy="8001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240536"/>
          </a:xfrm>
        </p:spPr>
        <p:txBody>
          <a:bodyPr/>
          <a:lstStyle/>
          <a:p>
            <a:pPr algn="ctr"/>
            <a:r>
              <a:rPr lang="en-US" dirty="0" smtClean="0"/>
              <a:t>  </a:t>
            </a:r>
            <a:r>
              <a:rPr lang="en-US" sz="3600" b="1" dirty="0" smtClean="0">
                <a:solidFill>
                  <a:schemeClr val="bg2">
                    <a:lumMod val="25000"/>
                  </a:schemeClr>
                </a:solidFill>
              </a:rPr>
              <a:t>Impacts of Harassment</a:t>
            </a:r>
            <a:br>
              <a:rPr lang="en-US" sz="3600" b="1" dirty="0" smtClean="0">
                <a:solidFill>
                  <a:schemeClr val="bg2">
                    <a:lumMod val="25000"/>
                  </a:schemeClr>
                </a:solidFill>
              </a:rPr>
            </a:br>
            <a:r>
              <a:rPr lang="en-US" sz="3600" b="1" dirty="0" smtClean="0">
                <a:solidFill>
                  <a:schemeClr val="bg2">
                    <a:lumMod val="25000"/>
                  </a:schemeClr>
                </a:solidFill>
              </a:rPr>
              <a:t>   </a:t>
            </a:r>
            <a:r>
              <a:rPr lang="en-US" sz="2400" b="1" dirty="0" smtClean="0"/>
              <a:t>Individually </a:t>
            </a:r>
            <a:r>
              <a:rPr lang="en-US" sz="2400" b="1" dirty="0"/>
              <a:t>and Organizationally</a:t>
            </a:r>
            <a:r>
              <a:rPr lang="en-US" sz="3600" dirty="0"/>
              <a:t/>
            </a:r>
            <a:br>
              <a:rPr lang="en-US" sz="3600" dirty="0"/>
            </a:br>
            <a:endParaRPr lang="en-US" sz="3600" b="1" dirty="0">
              <a:solidFill>
                <a:schemeClr val="bg2">
                  <a:lumMod val="25000"/>
                </a:schemeClr>
              </a:solidFill>
            </a:endParaRPr>
          </a:p>
        </p:txBody>
      </p:sp>
      <p:sp>
        <p:nvSpPr>
          <p:cNvPr id="3" name="Content Placeholder 2"/>
          <p:cNvSpPr>
            <a:spLocks noGrp="1"/>
          </p:cNvSpPr>
          <p:nvPr>
            <p:ph idx="1"/>
          </p:nvPr>
        </p:nvSpPr>
        <p:spPr>
          <a:xfrm>
            <a:off x="914400" y="1524000"/>
            <a:ext cx="7772400" cy="4831560"/>
          </a:xfrm>
        </p:spPr>
        <p:txBody>
          <a:bodyPr>
            <a:normAutofit/>
          </a:bodyPr>
          <a:lstStyle/>
          <a:p>
            <a:r>
              <a:rPr lang="en-US" dirty="0" smtClean="0"/>
              <a:t>Loss of productivity</a:t>
            </a:r>
          </a:p>
          <a:p>
            <a:r>
              <a:rPr lang="en-US" dirty="0" smtClean="0"/>
              <a:t>Poor work performance</a:t>
            </a:r>
          </a:p>
          <a:p>
            <a:r>
              <a:rPr lang="en-US" dirty="0" smtClean="0"/>
              <a:t>Limits open discussion, ideas, creativity, research and discovery</a:t>
            </a:r>
          </a:p>
          <a:p>
            <a:r>
              <a:rPr lang="en-US" dirty="0" smtClean="0"/>
              <a:t>Adverse physical and mental impacts</a:t>
            </a:r>
          </a:p>
          <a:p>
            <a:r>
              <a:rPr lang="en-US" dirty="0" smtClean="0"/>
              <a:t>Reputational Risk</a:t>
            </a:r>
          </a:p>
          <a:p>
            <a:r>
              <a:rPr lang="en-US" dirty="0" smtClean="0"/>
              <a:t>Exit from profession</a:t>
            </a:r>
          </a:p>
          <a:p>
            <a:r>
              <a:rPr lang="en-US" dirty="0" smtClean="0"/>
              <a:t>Lawsuits</a:t>
            </a:r>
          </a:p>
          <a:p>
            <a:r>
              <a:rPr lang="en-US" dirty="0" smtClean="0"/>
              <a:t>Loss of federal grant funds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152400"/>
            <a:ext cx="1447800" cy="101346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bg2">
                    <a:lumMod val="25000"/>
                  </a:schemeClr>
                </a:solidFill>
              </a:rPr>
              <a:t>If It Happens To You</a:t>
            </a:r>
            <a:r>
              <a:rPr lang="en-US" dirty="0" smtClean="0"/>
              <a:t/>
            </a:r>
            <a:br>
              <a:rPr lang="en-US" dirty="0" smtClean="0"/>
            </a:br>
            <a:endParaRPr lang="en-US" dirty="0"/>
          </a:p>
        </p:txBody>
      </p:sp>
      <p:sp>
        <p:nvSpPr>
          <p:cNvPr id="3" name="Content Placeholder 2"/>
          <p:cNvSpPr>
            <a:spLocks noGrp="1"/>
          </p:cNvSpPr>
          <p:nvPr>
            <p:ph idx="1"/>
          </p:nvPr>
        </p:nvSpPr>
        <p:spPr>
          <a:xfrm>
            <a:off x="914400" y="1447800"/>
            <a:ext cx="7772400" cy="5029200"/>
          </a:xfrm>
        </p:spPr>
        <p:txBody>
          <a:bodyPr>
            <a:normAutofit fontScale="92500" lnSpcReduction="10000"/>
          </a:bodyPr>
          <a:lstStyle/>
          <a:p>
            <a:r>
              <a:rPr lang="en-US" sz="2800" dirty="0" smtClean="0"/>
              <a:t>Speak up. Do not remain silent.</a:t>
            </a:r>
          </a:p>
          <a:p>
            <a:r>
              <a:rPr lang="en-US" sz="2800" dirty="0" smtClean="0"/>
              <a:t>Object to harasser, if possible, either verbally or in writing.</a:t>
            </a:r>
          </a:p>
          <a:p>
            <a:r>
              <a:rPr lang="en-US" sz="2800" dirty="0" smtClean="0"/>
              <a:t>Consultation is NOT escalation!! </a:t>
            </a:r>
          </a:p>
          <a:p>
            <a:r>
              <a:rPr lang="en-US" sz="2800" dirty="0" smtClean="0"/>
              <a:t>Keep documentation and records.</a:t>
            </a:r>
          </a:p>
          <a:p>
            <a:r>
              <a:rPr lang="en-US" sz="2800" dirty="0" smtClean="0"/>
              <a:t>Identify and try to gather information from those who witness or also have been affected by this behavior.</a:t>
            </a:r>
          </a:p>
          <a:p>
            <a:r>
              <a:rPr lang="en-US" sz="2800" dirty="0" smtClean="0"/>
              <a:t>Consult the web for whom to contact.</a:t>
            </a:r>
          </a:p>
          <a:p>
            <a:r>
              <a:rPr lang="en-US" sz="2800" dirty="0" smtClean="0"/>
              <a:t>If all else fails, report to HR, or the Dean of Students.</a:t>
            </a:r>
          </a:p>
          <a:p>
            <a:r>
              <a:rPr lang="en-US" sz="2800" dirty="0" smtClean="0"/>
              <a:t>Absolute confidentiality cannot always be guaranteed.</a:t>
            </a:r>
          </a:p>
          <a:p>
            <a:endParaRPr lang="en-US" sz="28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0" y="152400"/>
            <a:ext cx="1447800" cy="10134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92936"/>
          </a:xfrm>
        </p:spPr>
        <p:txBody>
          <a:bodyPr/>
          <a:lstStyle/>
          <a:p>
            <a:pPr algn="ctr"/>
            <a:r>
              <a:rPr lang="en-US" dirty="0" smtClean="0"/>
              <a:t>		</a:t>
            </a:r>
            <a:br>
              <a:rPr lang="en-US" dirty="0" smtClean="0"/>
            </a:br>
            <a:r>
              <a:rPr lang="en-US" sz="3600" b="1" dirty="0" smtClean="0">
                <a:solidFill>
                  <a:schemeClr val="bg2">
                    <a:lumMod val="25000"/>
                  </a:schemeClr>
                </a:solidFill>
              </a:rPr>
              <a:t>“Conditional Confidentiality” </a:t>
            </a:r>
            <a:r>
              <a:rPr lang="en-US" dirty="0" smtClean="0"/>
              <a:t/>
            </a:r>
            <a:br>
              <a:rPr lang="en-US" dirty="0" smtClean="0"/>
            </a:br>
            <a:endParaRPr lang="en-US" dirty="0"/>
          </a:p>
        </p:txBody>
      </p:sp>
      <p:sp>
        <p:nvSpPr>
          <p:cNvPr id="3" name="Content Placeholder 2"/>
          <p:cNvSpPr>
            <a:spLocks noGrp="1"/>
          </p:cNvSpPr>
          <p:nvPr>
            <p:ph idx="1"/>
          </p:nvPr>
        </p:nvSpPr>
        <p:spPr>
          <a:xfrm>
            <a:off x="914400" y="2133600"/>
            <a:ext cx="7772400" cy="2819400"/>
          </a:xfrm>
        </p:spPr>
        <p:txBody>
          <a:bodyPr>
            <a:normAutofit/>
          </a:bodyPr>
          <a:lstStyle/>
          <a:p>
            <a:pPr>
              <a:buNone/>
            </a:pPr>
            <a:endParaRPr lang="en-US" sz="2800" dirty="0" smtClean="0"/>
          </a:p>
          <a:p>
            <a:r>
              <a:rPr lang="en-US" sz="2800" dirty="0" smtClean="0"/>
              <a:t>Absolute confidentiality cannot always be guaranteed.</a:t>
            </a:r>
          </a:p>
          <a:p>
            <a:r>
              <a:rPr lang="en-US" sz="2800" dirty="0" smtClean="0"/>
              <a:t>The nature of the offense may mandate action.</a:t>
            </a:r>
          </a:p>
          <a:p>
            <a:endParaRPr lang="en-US" sz="28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0" y="152400"/>
            <a:ext cx="1447800" cy="10134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772400" cy="1545336"/>
          </a:xfrm>
        </p:spPr>
        <p:txBody>
          <a:bodyPr/>
          <a:lstStyle/>
          <a:p>
            <a:pPr algn="ctr"/>
            <a:r>
              <a:rPr lang="en-US" dirty="0" smtClean="0"/>
              <a:t>	</a:t>
            </a:r>
            <a:r>
              <a:rPr lang="en-US" sz="3600" b="1" dirty="0" smtClean="0">
                <a:solidFill>
                  <a:schemeClr val="tx2">
                    <a:lumMod val="75000"/>
                  </a:schemeClr>
                </a:solidFill>
              </a:rPr>
              <a:t>What To Expect From Your Institution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0" y="2057400"/>
            <a:ext cx="7924800" cy="4495800"/>
          </a:xfrm>
        </p:spPr>
        <p:txBody>
          <a:bodyPr vert="horz">
            <a:normAutofit fontScale="77500" lnSpcReduction="20000"/>
          </a:bodyPr>
          <a:lstStyle/>
          <a:p>
            <a:pPr>
              <a:buClrTx/>
            </a:pPr>
            <a:r>
              <a:rPr lang="en-US" dirty="0" smtClean="0">
                <a:solidFill>
                  <a:schemeClr val="tx2">
                    <a:lumMod val="75000"/>
                  </a:schemeClr>
                </a:solidFill>
              </a:rPr>
              <a:t>Leadership from the top</a:t>
            </a:r>
          </a:p>
          <a:p>
            <a:pPr>
              <a:buClrTx/>
            </a:pPr>
            <a:endParaRPr lang="en-US" dirty="0" smtClean="0">
              <a:solidFill>
                <a:schemeClr val="tx2">
                  <a:lumMod val="75000"/>
                </a:schemeClr>
              </a:solidFill>
            </a:endParaRPr>
          </a:p>
          <a:p>
            <a:pPr>
              <a:buClrTx/>
            </a:pPr>
            <a:r>
              <a:rPr lang="en-US" dirty="0" smtClean="0">
                <a:solidFill>
                  <a:schemeClr val="tx2">
                    <a:lumMod val="75000"/>
                  </a:schemeClr>
                </a:solidFill>
              </a:rPr>
              <a:t>Highly-positioned SH response officer; possibly network of knowledgeable contact people</a:t>
            </a:r>
          </a:p>
          <a:p>
            <a:pPr>
              <a:buClrTx/>
            </a:pPr>
            <a:endParaRPr lang="en-US" dirty="0" smtClean="0">
              <a:solidFill>
                <a:schemeClr val="tx2">
                  <a:lumMod val="75000"/>
                </a:schemeClr>
              </a:solidFill>
            </a:endParaRPr>
          </a:p>
          <a:p>
            <a:pPr>
              <a:buClrTx/>
            </a:pPr>
            <a:r>
              <a:rPr lang="en-US" dirty="0" smtClean="0">
                <a:solidFill>
                  <a:schemeClr val="tx2">
                    <a:lumMod val="75000"/>
                  </a:schemeClr>
                </a:solidFill>
              </a:rPr>
              <a:t>Well-advertised policies, such as posters on sexual harassment in all workplace and classroom buildings, and good web site.</a:t>
            </a:r>
          </a:p>
          <a:p>
            <a:pPr>
              <a:buClrTx/>
            </a:pPr>
            <a:endParaRPr lang="en-US" dirty="0" smtClean="0">
              <a:solidFill>
                <a:schemeClr val="tx2">
                  <a:lumMod val="75000"/>
                </a:schemeClr>
              </a:solidFill>
            </a:endParaRPr>
          </a:p>
          <a:p>
            <a:pPr>
              <a:buClrTx/>
            </a:pPr>
            <a:r>
              <a:rPr lang="en-US" dirty="0" smtClean="0">
                <a:solidFill>
                  <a:schemeClr val="tx2">
                    <a:lumMod val="75000"/>
                  </a:schemeClr>
                </a:solidFill>
              </a:rPr>
              <a:t>Sexual Harassment Information Sessions (SHIS) for employees. </a:t>
            </a:r>
            <a:r>
              <a:rPr lang="en-US" b="1" u="sng" dirty="0" smtClean="0">
                <a:solidFill>
                  <a:schemeClr val="tx2">
                    <a:lumMod val="75000"/>
                  </a:schemeClr>
                </a:solidFill>
              </a:rPr>
              <a:t>This is in the interest of institution (legal liability)</a:t>
            </a:r>
          </a:p>
          <a:p>
            <a:pPr>
              <a:buClr>
                <a:schemeClr val="tx1"/>
              </a:buClr>
              <a:buNone/>
            </a:pPr>
            <a:r>
              <a:rPr lang="en-US" dirty="0" smtClean="0">
                <a:solidFill>
                  <a:schemeClr val="tx2">
                    <a:lumMod val="75000"/>
                  </a:schemeClr>
                </a:solidFill>
              </a:rPr>
              <a:t>	</a:t>
            </a:r>
          </a:p>
          <a:p>
            <a:pPr>
              <a:buClr>
                <a:schemeClr val="tx1"/>
              </a:buClr>
            </a:pPr>
            <a:endParaRPr lang="en-US" dirty="0" smtClean="0">
              <a:solidFill>
                <a:schemeClr val="accent1"/>
              </a:solidFill>
            </a:endParaRPr>
          </a:p>
        </p:txBody>
      </p:sp>
      <p:pic>
        <p:nvPicPr>
          <p:cNvPr id="4" name="Picture 2"/>
          <p:cNvPicPr>
            <a:picLocks noChangeAspect="1" noChangeArrowheads="1"/>
          </p:cNvPicPr>
          <p:nvPr/>
        </p:nvPicPr>
        <p:blipFill>
          <a:blip r:embed="rId2" cstate="print"/>
          <a:srcRect/>
          <a:stretch>
            <a:fillRect/>
          </a:stretch>
        </p:blipFill>
        <p:spPr bwMode="auto">
          <a:xfrm>
            <a:off x="609600" y="304800"/>
            <a:ext cx="1415143" cy="990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1240536"/>
          </a:xfrm>
        </p:spPr>
        <p:txBody>
          <a:bodyPr/>
          <a:lstStyle/>
          <a:p>
            <a:pPr algn="ctr"/>
            <a:r>
              <a:rPr lang="en-US" sz="3600" b="1" dirty="0" smtClean="0">
                <a:solidFill>
                  <a:schemeClr val="bg2">
                    <a:lumMod val="25000"/>
                  </a:schemeClr>
                </a:solidFill>
              </a:rPr>
              <a:t>Institutional Action</a:t>
            </a:r>
            <a:br>
              <a:rPr lang="en-US" sz="3600" b="1" dirty="0" smtClean="0">
                <a:solidFill>
                  <a:schemeClr val="bg2">
                    <a:lumMod val="25000"/>
                  </a:schemeClr>
                </a:solidFill>
              </a:rPr>
            </a:br>
            <a:r>
              <a:rPr lang="en-US" sz="3600" b="1" dirty="0" smtClean="0">
                <a:solidFill>
                  <a:schemeClr val="bg2">
                    <a:lumMod val="25000"/>
                  </a:schemeClr>
                </a:solidFill>
              </a:rPr>
              <a:t>STScI</a:t>
            </a:r>
            <a:endParaRPr lang="en-US" sz="3600" b="1" dirty="0">
              <a:solidFill>
                <a:schemeClr val="bg2">
                  <a:lumMod val="25000"/>
                </a:schemeClr>
              </a:solidFill>
            </a:endParaRPr>
          </a:p>
        </p:txBody>
      </p:sp>
      <p:sp>
        <p:nvSpPr>
          <p:cNvPr id="3" name="Content Placeholder 2"/>
          <p:cNvSpPr>
            <a:spLocks noGrp="1"/>
          </p:cNvSpPr>
          <p:nvPr>
            <p:ph idx="1"/>
          </p:nvPr>
        </p:nvSpPr>
        <p:spPr>
          <a:xfrm>
            <a:off x="762000" y="1905000"/>
            <a:ext cx="7924800" cy="4221960"/>
          </a:xfrm>
        </p:spPr>
        <p:txBody>
          <a:bodyPr>
            <a:normAutofit fontScale="77500" lnSpcReduction="20000"/>
          </a:bodyPr>
          <a:lstStyle/>
          <a:p>
            <a:r>
              <a:rPr lang="en-US" dirty="0" smtClean="0"/>
              <a:t>Director initiates some and backs all policies on fair treatment as well as family- and female- friendly policies</a:t>
            </a:r>
          </a:p>
          <a:p>
            <a:endParaRPr lang="en-US" dirty="0" smtClean="0"/>
          </a:p>
          <a:p>
            <a:r>
              <a:rPr lang="en-US" dirty="0" smtClean="0"/>
              <a:t>HR Director in charge of trainings, investigations, discipline – backed up by Director – (“call Sheryl”)</a:t>
            </a:r>
          </a:p>
          <a:p>
            <a:endParaRPr lang="en-US" dirty="0" smtClean="0"/>
          </a:p>
          <a:p>
            <a:r>
              <a:rPr lang="en-US" dirty="0" smtClean="0"/>
              <a:t>Training</a:t>
            </a:r>
          </a:p>
          <a:p>
            <a:endParaRPr lang="en-US" dirty="0" smtClean="0"/>
          </a:p>
          <a:p>
            <a:r>
              <a:rPr lang="en-US" dirty="0" smtClean="0"/>
              <a:t>Posters</a:t>
            </a:r>
          </a:p>
          <a:p>
            <a:endParaRPr lang="en-US" dirty="0" smtClean="0"/>
          </a:p>
          <a:p>
            <a:r>
              <a:rPr lang="en-US" dirty="0" smtClean="0"/>
              <a:t>Website – policies and procedures</a:t>
            </a:r>
          </a:p>
        </p:txBody>
      </p:sp>
      <p:pic>
        <p:nvPicPr>
          <p:cNvPr id="4" name="Picture 2"/>
          <p:cNvPicPr>
            <a:picLocks noChangeAspect="1" noChangeArrowheads="1"/>
          </p:cNvPicPr>
          <p:nvPr/>
        </p:nvPicPr>
        <p:blipFill>
          <a:blip r:embed="rId2" cstate="print"/>
          <a:srcRect/>
          <a:stretch>
            <a:fillRect/>
          </a:stretch>
        </p:blipFill>
        <p:spPr bwMode="auto">
          <a:xfrm>
            <a:off x="914400" y="381000"/>
            <a:ext cx="1447800" cy="10134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lstStyle/>
          <a:p>
            <a:r>
              <a:rPr lang="en-US" dirty="0" smtClean="0"/>
              <a:t>		</a:t>
            </a:r>
            <a:r>
              <a:rPr lang="en-US" sz="3600" b="1" dirty="0" smtClean="0">
                <a:solidFill>
                  <a:schemeClr val="bg2">
                    <a:lumMod val="25000"/>
                  </a:schemeClr>
                </a:solidFill>
              </a:rPr>
              <a:t>Why should we care?</a:t>
            </a:r>
            <a:endParaRPr lang="en-US" sz="3600" b="1" dirty="0">
              <a:solidFill>
                <a:schemeClr val="bg2">
                  <a:lumMod val="25000"/>
                </a:schemeClr>
              </a:solidFill>
            </a:endParaRPr>
          </a:p>
        </p:txBody>
      </p:sp>
      <p:sp>
        <p:nvSpPr>
          <p:cNvPr id="3" name="Content Placeholder 2"/>
          <p:cNvSpPr>
            <a:spLocks noGrp="1"/>
          </p:cNvSpPr>
          <p:nvPr>
            <p:ph idx="1"/>
          </p:nvPr>
        </p:nvSpPr>
        <p:spPr>
          <a:xfrm>
            <a:off x="914400" y="1828800"/>
            <a:ext cx="7772400" cy="4800600"/>
          </a:xfrm>
        </p:spPr>
        <p:txBody>
          <a:bodyPr>
            <a:normAutofit fontScale="70000" lnSpcReduction="20000"/>
          </a:bodyPr>
          <a:lstStyle/>
          <a:p>
            <a:r>
              <a:rPr lang="en-US" sz="2900" dirty="0" smtClean="0"/>
              <a:t>Great science and discovery are enabled by an open climate where individuals are free to share knowledge, opinions, beliefs and ideas.  </a:t>
            </a:r>
          </a:p>
          <a:p>
            <a:endParaRPr lang="en-US" sz="2900" dirty="0" smtClean="0"/>
          </a:p>
          <a:p>
            <a:r>
              <a:rPr lang="en-US" sz="2900" dirty="0" smtClean="0"/>
              <a:t>This cannot and will not happen if a segment(s) of the practitioners are disenfranchised and disrespected.</a:t>
            </a:r>
          </a:p>
          <a:p>
            <a:endParaRPr lang="en-US" sz="2900" dirty="0" smtClean="0"/>
          </a:p>
          <a:p>
            <a:r>
              <a:rPr lang="en-US" sz="2900" dirty="0" smtClean="0"/>
              <a:t>The composition of the astronomical community has and will continue to change.  </a:t>
            </a:r>
          </a:p>
          <a:p>
            <a:endParaRPr lang="en-US" sz="2900" dirty="0" smtClean="0"/>
          </a:p>
          <a:p>
            <a:r>
              <a:rPr lang="en-US" sz="2900" dirty="0" smtClean="0"/>
              <a:t>We see ongoing efforts to broaden participation in astronomy, particularly for women and under-represented minorities.</a:t>
            </a:r>
          </a:p>
          <a:p>
            <a:endParaRPr lang="en-US" sz="2900" dirty="0" smtClean="0"/>
          </a:p>
          <a:p>
            <a:r>
              <a:rPr lang="en-US" sz="2900" dirty="0" smtClean="0"/>
              <a:t>It will be necessary to fully engage these constituencies by creating a climate of inclusion, respect and openness.</a:t>
            </a:r>
          </a:p>
          <a:p>
            <a:pPr lvl="1"/>
            <a:endParaRPr lang="en-US" dirty="0" smtClean="0"/>
          </a:p>
        </p:txBody>
      </p:sp>
      <p:pic>
        <p:nvPicPr>
          <p:cNvPr id="3074" name="Picture 2"/>
          <p:cNvPicPr>
            <a:picLocks noChangeAspect="1" noChangeArrowheads="1"/>
          </p:cNvPicPr>
          <p:nvPr/>
        </p:nvPicPr>
        <p:blipFill>
          <a:blip r:embed="rId2" cstate="print"/>
          <a:srcRect/>
          <a:stretch>
            <a:fillRect/>
          </a:stretch>
        </p:blipFill>
        <p:spPr bwMode="auto">
          <a:xfrm>
            <a:off x="685800" y="152400"/>
            <a:ext cx="1447800" cy="101346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1"/>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44034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099" name="Rectangle 2"/>
          <p:cNvSpPr>
            <a:spLocks/>
          </p:cNvSpPr>
          <p:nvPr/>
        </p:nvSpPr>
        <p:spPr bwMode="auto">
          <a:xfrm>
            <a:off x="95995" y="26789"/>
            <a:ext cx="8607408" cy="69721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40638" bIns="0">
            <a:spAutoFit/>
          </a:bodyPr>
          <a:lstStyle/>
          <a:p>
            <a:pPr marL="40182">
              <a:spcBef>
                <a:spcPts val="1019"/>
              </a:spcBef>
            </a:pPr>
            <a:r>
              <a:rPr lang="en-US" sz="2800" b="1">
                <a:latin typeface="Gill Sans" charset="0"/>
                <a:cs typeface="Gill Sans" charset="0"/>
                <a:sym typeface="Gill Sans" charset="0"/>
              </a:rPr>
              <a:t>sustaining excellence</a:t>
            </a:r>
            <a:r>
              <a:rPr lang="en-US" sz="2800">
                <a:latin typeface="Gill Sans" charset="0"/>
                <a:cs typeface="Gill Sans" charset="0"/>
                <a:sym typeface="Gill Sans" charset="0"/>
              </a:rPr>
              <a:t> through a competitive energetic </a:t>
            </a:r>
          </a:p>
          <a:p>
            <a:pPr marL="40182">
              <a:spcBef>
                <a:spcPts val="1019"/>
              </a:spcBef>
            </a:pPr>
            <a:r>
              <a:rPr lang="en-US" sz="2800">
                <a:latin typeface="Gill Sans" charset="0"/>
                <a:cs typeface="Gill Sans" charset="0"/>
                <a:sym typeface="Gill Sans" charset="0"/>
              </a:rPr>
              <a:t>vocal and motivated staff is </a:t>
            </a:r>
            <a:r>
              <a:rPr lang="en-US" sz="2800" b="1">
                <a:latin typeface="Gill Sans" charset="0"/>
                <a:cs typeface="Gill Sans" charset="0"/>
                <a:sym typeface="Gill Sans" charset="0"/>
              </a:rPr>
              <a:t>critical</a:t>
            </a:r>
            <a:r>
              <a:rPr lang="en-US" sz="2800">
                <a:latin typeface="Gill Sans" charset="0"/>
                <a:cs typeface="Gill Sans" charset="0"/>
                <a:sym typeface="Gill Sans" charset="0"/>
              </a:rPr>
              <a:t> to the vitality of STScI</a:t>
            </a:r>
            <a:r>
              <a:rPr lang="en-US" sz="2700">
                <a:latin typeface="Gill Sans" charset="0"/>
                <a:cs typeface="Gill Sans" charset="0"/>
                <a:sym typeface="Gill Sans" charset="0"/>
              </a:rPr>
              <a:t>  </a:t>
            </a: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413"/>
              </a:spcBef>
            </a:pPr>
            <a:endParaRPr lang="en-US" sz="1100">
              <a:latin typeface="Gill Sans" charset="0"/>
              <a:cs typeface="Gill Sans" charset="0"/>
              <a:sym typeface="Gill Sans" charset="0"/>
            </a:endParaRPr>
          </a:p>
          <a:p>
            <a:pPr marL="40182">
              <a:spcBef>
                <a:spcPts val="624"/>
              </a:spcBef>
            </a:pPr>
            <a:endParaRPr lang="en-US">
              <a:solidFill>
                <a:schemeClr val="tx1"/>
              </a:solidFill>
              <a:latin typeface="Gill Sans" charset="0"/>
              <a:cs typeface="Gill Sans" charset="0"/>
              <a:sym typeface="Gill Sans" charset="0"/>
            </a:endParaRPr>
          </a:p>
          <a:p>
            <a:pPr marL="40182">
              <a:spcBef>
                <a:spcPts val="958"/>
              </a:spcBef>
            </a:pPr>
            <a:endParaRPr lang="en-US">
              <a:solidFill>
                <a:schemeClr val="tx1"/>
              </a:solidFill>
              <a:cs typeface="Arial" charset="0"/>
            </a:endParaRPr>
          </a:p>
          <a:p>
            <a:pPr marL="40182">
              <a:spcBef>
                <a:spcPts val="958"/>
              </a:spcBef>
            </a:pPr>
            <a:r>
              <a:rPr lang="en-US" sz="2700">
                <a:latin typeface="Gill Sans" charset="0"/>
                <a:cs typeface="Gill Sans" charset="0"/>
                <a:sym typeface="Gill Sans" charset="0"/>
              </a:rPr>
              <a:t>  </a:t>
            </a:r>
          </a:p>
          <a:p>
            <a:pPr marL="40182">
              <a:spcBef>
                <a:spcPts val="958"/>
              </a:spcBef>
            </a:pPr>
            <a:r>
              <a:rPr lang="en-US" sz="2700">
                <a:latin typeface="Gill Sans" charset="0"/>
                <a:cs typeface="Gill Sans" charset="0"/>
                <a:sym typeface="Gill Sans" charset="0"/>
              </a:rPr>
              <a:t>  it is </a:t>
            </a:r>
            <a:r>
              <a:rPr lang="en-US" sz="3500" b="1">
                <a:solidFill>
                  <a:srgbClr val="FF0000"/>
                </a:solidFill>
                <a:latin typeface="Gill Sans" charset="0"/>
                <a:cs typeface="Gill Sans" charset="0"/>
                <a:sym typeface="Gill Sans" charset="0"/>
              </a:rPr>
              <a:t>how</a:t>
            </a:r>
            <a:r>
              <a:rPr lang="en-US" sz="2700">
                <a:latin typeface="Gill Sans" charset="0"/>
                <a:cs typeface="Gill Sans" charset="0"/>
                <a:sym typeface="Gill Sans" charset="0"/>
              </a:rPr>
              <a:t> that competition of ideas is waged and </a:t>
            </a:r>
          </a:p>
          <a:p>
            <a:pPr marL="40182">
              <a:spcBef>
                <a:spcPts val="958"/>
              </a:spcBef>
            </a:pPr>
            <a:r>
              <a:rPr lang="en-US" sz="2700">
                <a:latin typeface="Gill Sans" charset="0"/>
                <a:cs typeface="Gill Sans" charset="0"/>
                <a:sym typeface="Gill Sans" charset="0"/>
              </a:rPr>
              <a:t>  </a:t>
            </a:r>
            <a:r>
              <a:rPr lang="en-US" sz="3100" b="1">
                <a:solidFill>
                  <a:srgbClr val="FF0000"/>
                </a:solidFill>
                <a:latin typeface="Gill Sans" charset="0"/>
                <a:cs typeface="Gill Sans" charset="0"/>
                <a:sym typeface="Gill Sans" charset="0"/>
              </a:rPr>
              <a:t>how diverse</a:t>
            </a:r>
            <a:r>
              <a:rPr lang="en-US" sz="2700">
                <a:latin typeface="Gill Sans" charset="0"/>
                <a:cs typeface="Gill Sans" charset="0"/>
                <a:sym typeface="Gill Sans" charset="0"/>
              </a:rPr>
              <a:t> the constituency that feels empowered </a:t>
            </a:r>
          </a:p>
          <a:p>
            <a:pPr marL="40182">
              <a:spcBef>
                <a:spcPts val="958"/>
              </a:spcBef>
            </a:pPr>
            <a:r>
              <a:rPr lang="en-US" sz="2700">
                <a:latin typeface="Gill Sans" charset="0"/>
                <a:cs typeface="Gill Sans" charset="0"/>
                <a:sym typeface="Gill Sans" charset="0"/>
              </a:rPr>
              <a:t>  to participate in that debate, which is at the core of </a:t>
            </a:r>
          </a:p>
          <a:p>
            <a:pPr marL="40182">
              <a:spcBef>
                <a:spcPts val="958"/>
              </a:spcBef>
            </a:pPr>
            <a:r>
              <a:rPr lang="en-US" sz="2700">
                <a:latin typeface="Gill Sans" charset="0"/>
                <a:cs typeface="Gill Sans" charset="0"/>
                <a:sym typeface="Gill Sans" charset="0"/>
              </a:rPr>
              <a:t>  transforming STScI into a 21st Century organization</a:t>
            </a:r>
            <a:r>
              <a:rPr lang="en-US" sz="2700" b="1" i="1">
                <a:latin typeface="Gill Sans" charset="0"/>
                <a:cs typeface="Gill Sans" charset="0"/>
                <a:sym typeface="Gill Sans" charset="0"/>
              </a:rPr>
              <a:t> </a:t>
            </a:r>
          </a:p>
          <a:p>
            <a:pPr marL="40182">
              <a:lnSpc>
                <a:spcPct val="80000"/>
              </a:lnSpc>
            </a:pPr>
            <a:r>
              <a:rPr lang="en-US" sz="2700">
                <a:latin typeface="Gill Sans" charset="0"/>
                <a:cs typeface="Gill Sans" charset="0"/>
                <a:sym typeface="Gill Sans" charset="0"/>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47741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545336"/>
          </a:xfrm>
        </p:spPr>
        <p:txBody>
          <a:bodyPr/>
          <a:lstStyle/>
          <a:p>
            <a:r>
              <a:rPr lang="en-US" dirty="0" smtClean="0"/>
              <a:t>		</a:t>
            </a:r>
            <a:r>
              <a:rPr lang="en-US" sz="3600" b="1" dirty="0" smtClean="0">
                <a:solidFill>
                  <a:schemeClr val="tx2">
                    <a:lumMod val="75000"/>
                  </a:schemeClr>
                </a:solidFill>
              </a:rPr>
              <a:t>Institutional Action 				UW - Madison</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0" y="2209800"/>
            <a:ext cx="7848600" cy="4343400"/>
          </a:xfrm>
        </p:spPr>
        <p:txBody>
          <a:bodyPr vert="horz">
            <a:normAutofit fontScale="25000" lnSpcReduction="20000"/>
          </a:bodyPr>
          <a:lstStyle/>
          <a:p>
            <a:pPr>
              <a:buClrTx/>
            </a:pPr>
            <a:r>
              <a:rPr lang="en-US" sz="9200" dirty="0" smtClean="0">
                <a:solidFill>
                  <a:schemeClr val="tx2">
                    <a:lumMod val="75000"/>
                  </a:schemeClr>
                </a:solidFill>
              </a:rPr>
              <a:t>Leadership: Provost mandates Sexual Harassment Information Sessions for all   “limited” appointees; deans/directors mandate for employees, including TAs, </a:t>
            </a:r>
            <a:r>
              <a:rPr lang="en-US" sz="9200" dirty="0" err="1" smtClean="0">
                <a:solidFill>
                  <a:schemeClr val="tx2">
                    <a:lumMod val="75000"/>
                  </a:schemeClr>
                </a:solidFill>
              </a:rPr>
              <a:t>PAs</a:t>
            </a:r>
            <a:r>
              <a:rPr lang="en-US" sz="9200" dirty="0" smtClean="0">
                <a:solidFill>
                  <a:schemeClr val="tx2">
                    <a:lumMod val="75000"/>
                  </a:schemeClr>
                </a:solidFill>
              </a:rPr>
              <a:t>.</a:t>
            </a:r>
          </a:p>
          <a:p>
            <a:pPr>
              <a:buClrTx/>
              <a:buNone/>
            </a:pPr>
            <a:endParaRPr lang="en-US" sz="9200" dirty="0" smtClean="0">
              <a:solidFill>
                <a:schemeClr val="tx2">
                  <a:lumMod val="75000"/>
                </a:schemeClr>
              </a:solidFill>
            </a:endParaRPr>
          </a:p>
          <a:p>
            <a:pPr>
              <a:buClrTx/>
            </a:pPr>
            <a:r>
              <a:rPr lang="en-US" sz="9200" dirty="0" smtClean="0">
                <a:solidFill>
                  <a:schemeClr val="tx2">
                    <a:lumMod val="75000"/>
                  </a:schemeClr>
                </a:solidFill>
              </a:rPr>
              <a:t>Training led by Provost’s Office and Office for Equity and Diversity (OED).</a:t>
            </a:r>
          </a:p>
          <a:p>
            <a:pPr>
              <a:buClrTx/>
              <a:buNone/>
            </a:pPr>
            <a:endParaRPr lang="en-US" sz="9200" dirty="0" smtClean="0">
              <a:solidFill>
                <a:schemeClr val="tx2">
                  <a:lumMod val="75000"/>
                </a:schemeClr>
              </a:solidFill>
            </a:endParaRPr>
          </a:p>
          <a:p>
            <a:pPr>
              <a:buClrTx/>
            </a:pPr>
            <a:r>
              <a:rPr lang="en-US" sz="9200" dirty="0" smtClean="0">
                <a:solidFill>
                  <a:schemeClr val="tx2">
                    <a:lumMod val="75000"/>
                  </a:schemeClr>
                </a:solidFill>
              </a:rPr>
              <a:t>Director of OED is the top “go-to” person (“call Luis!”).   Had broad network of contact people; shorter list improved consistency, includes 6 of deans of students.</a:t>
            </a:r>
          </a:p>
          <a:p>
            <a:pPr>
              <a:buClrTx/>
              <a:buNone/>
            </a:pPr>
            <a:endParaRPr lang="en-US" sz="9200" dirty="0" smtClean="0">
              <a:solidFill>
                <a:schemeClr val="tx2">
                  <a:lumMod val="75000"/>
                </a:schemeClr>
              </a:solidFill>
            </a:endParaRPr>
          </a:p>
          <a:p>
            <a:pPr>
              <a:buClrTx/>
            </a:pPr>
            <a:r>
              <a:rPr lang="en-US" sz="9200" dirty="0" smtClean="0"/>
              <a:t>Non-Discrimination Poster at </a:t>
            </a:r>
            <a:r>
              <a:rPr lang="en-US" sz="9200" dirty="0" smtClean="0">
                <a:hlinkClick r:id="rId2"/>
              </a:rPr>
              <a:t>Office for Equity and Diversity</a:t>
            </a:r>
            <a:r>
              <a:rPr lang="en-US" sz="9200" dirty="0" smtClean="0"/>
              <a:t>,</a:t>
            </a:r>
          </a:p>
          <a:p>
            <a:pPr>
              <a:buClrTx/>
              <a:buNone/>
            </a:pPr>
            <a:r>
              <a:rPr lang="en-US" sz="9200" dirty="0" smtClean="0">
                <a:solidFill>
                  <a:schemeClr val="tx2">
                    <a:lumMod val="75000"/>
                  </a:schemeClr>
                </a:solidFill>
              </a:rPr>
              <a:t>	web site: </a:t>
            </a:r>
            <a:r>
              <a:rPr lang="en-US" sz="9200" dirty="0" smtClean="0">
                <a:solidFill>
                  <a:schemeClr val="tx2">
                    <a:lumMod val="75000"/>
                  </a:schemeClr>
                </a:solidFill>
                <a:hlinkClick r:id="rId3"/>
              </a:rPr>
              <a:t>Sexual Harassment Information and Resources</a:t>
            </a:r>
            <a:endParaRPr lang="en-US" sz="9200" dirty="0" smtClean="0">
              <a:solidFill>
                <a:schemeClr val="tx2">
                  <a:lumMod val="75000"/>
                </a:schemeClr>
              </a:solidFill>
            </a:endParaRPr>
          </a:p>
          <a:p>
            <a:pPr>
              <a:buClr>
                <a:schemeClr val="tx1"/>
              </a:buClr>
            </a:pPr>
            <a:endParaRPr lang="en-US" dirty="0" smtClean="0">
              <a:solidFill>
                <a:schemeClr val="accent1"/>
              </a:solidFill>
            </a:endParaRPr>
          </a:p>
          <a:p>
            <a:pPr>
              <a:buClr>
                <a:schemeClr val="tx1"/>
              </a:buClr>
            </a:pPr>
            <a:endParaRPr lang="en-US" dirty="0" smtClean="0">
              <a:solidFill>
                <a:schemeClr val="accent1"/>
              </a:solidFill>
            </a:endParaRPr>
          </a:p>
        </p:txBody>
      </p:sp>
      <p:pic>
        <p:nvPicPr>
          <p:cNvPr id="4" name="Picture 2"/>
          <p:cNvPicPr>
            <a:picLocks noChangeAspect="1" noChangeArrowheads="1"/>
          </p:cNvPicPr>
          <p:nvPr/>
        </p:nvPicPr>
        <p:blipFill>
          <a:blip r:embed="rId4"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Diversity_poster (3).jpg"/>
          <p:cNvPicPr>
            <a:picLocks noGrp="1" noChangeAspect="1"/>
          </p:cNvPicPr>
          <p:nvPr>
            <p:ph idx="1"/>
          </p:nvPr>
        </p:nvPicPr>
        <p:blipFill>
          <a:blip r:embed="rId2" cstate="print"/>
          <a:stretch>
            <a:fillRect/>
          </a:stretch>
        </p:blipFill>
        <p:spPr>
          <a:xfrm>
            <a:off x="762000" y="76200"/>
            <a:ext cx="8001000" cy="6781800"/>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US" dirty="0" smtClean="0"/>
              <a:t>		</a:t>
            </a:r>
            <a:r>
              <a:rPr lang="en-US" b="1" dirty="0" smtClean="0">
                <a:solidFill>
                  <a:schemeClr val="tx2">
                    <a:lumMod val="75000"/>
                  </a:schemeClr>
                </a:solidFill>
              </a:rPr>
              <a:t>OED Web Site Index …</a:t>
            </a:r>
            <a:br>
              <a:rPr lang="en-US" b="1" dirty="0" smtClean="0">
                <a:solidFill>
                  <a:schemeClr val="tx2">
                    <a:lumMod val="75000"/>
                  </a:schemeClr>
                </a:solidFill>
              </a:rPr>
            </a:br>
            <a:endParaRPr lang="en-US" b="1" dirty="0">
              <a:solidFill>
                <a:schemeClr val="tx2">
                  <a:lumMod val="75000"/>
                </a:schemeClr>
              </a:solidFill>
            </a:endParaRPr>
          </a:p>
        </p:txBody>
      </p:sp>
      <p:sp>
        <p:nvSpPr>
          <p:cNvPr id="3" name="Content Placeholder 2"/>
          <p:cNvSpPr>
            <a:spLocks noGrp="1"/>
          </p:cNvSpPr>
          <p:nvPr>
            <p:ph idx="1"/>
          </p:nvPr>
        </p:nvSpPr>
        <p:spPr>
          <a:xfrm>
            <a:off x="609600" y="1600200"/>
            <a:ext cx="8077200" cy="4953000"/>
          </a:xfrm>
        </p:spPr>
        <p:txBody>
          <a:bodyPr vert="horz">
            <a:normAutofit fontScale="92500" lnSpcReduction="20000"/>
          </a:bodyPr>
          <a:lstStyle/>
          <a:p>
            <a:pPr algn="ctr">
              <a:buClr>
                <a:schemeClr val="tx1"/>
              </a:buClr>
              <a:buNone/>
            </a:pPr>
            <a:r>
              <a:rPr lang="en-US" b="1" u="sng" dirty="0" smtClean="0">
                <a:hlinkClick r:id="rId2"/>
              </a:rPr>
              <a:t>What is Sexual harassment?</a:t>
            </a:r>
          </a:p>
          <a:p>
            <a:pPr>
              <a:buClr>
                <a:schemeClr val="tx1"/>
              </a:buClr>
            </a:pPr>
            <a:r>
              <a:rPr lang="en-US" sz="2600" dirty="0" smtClean="0">
                <a:hlinkClick r:id="rId2"/>
              </a:rPr>
              <a:t>Tangible Action or Quid Pro Quo Harassment</a:t>
            </a:r>
            <a:endParaRPr lang="en-US" sz="2600" dirty="0" smtClean="0"/>
          </a:p>
          <a:p>
            <a:pPr>
              <a:buClr>
                <a:schemeClr val="tx1"/>
              </a:buClr>
            </a:pPr>
            <a:r>
              <a:rPr lang="en-US" sz="2600" dirty="0" smtClean="0">
                <a:hlinkClick r:id="rId3"/>
              </a:rPr>
              <a:t>Hostile Environment</a:t>
            </a:r>
            <a:endParaRPr lang="en-US" sz="2600" dirty="0" smtClean="0"/>
          </a:p>
          <a:p>
            <a:pPr>
              <a:buClr>
                <a:schemeClr val="tx1"/>
              </a:buClr>
            </a:pPr>
            <a:endParaRPr lang="en-US" sz="2600" dirty="0" smtClean="0"/>
          </a:p>
          <a:p>
            <a:pPr algn="ctr">
              <a:buClr>
                <a:schemeClr val="tx1"/>
              </a:buClr>
              <a:buNone/>
            </a:pPr>
            <a:r>
              <a:rPr lang="en-US" b="1" dirty="0" smtClean="0">
                <a:hlinkClick r:id="rId4"/>
              </a:rPr>
              <a:t>What to do about sexual harassment?</a:t>
            </a:r>
            <a:endParaRPr lang="en-US" b="1" dirty="0" smtClean="0"/>
          </a:p>
          <a:p>
            <a:pPr>
              <a:buClr>
                <a:schemeClr val="tx1"/>
              </a:buClr>
            </a:pPr>
            <a:r>
              <a:rPr lang="en-US" sz="2600" dirty="0" smtClean="0">
                <a:hlinkClick r:id="rId5"/>
              </a:rPr>
              <a:t>Expectations</a:t>
            </a:r>
            <a:r>
              <a:rPr lang="en-US" sz="2600" dirty="0" smtClean="0"/>
              <a:t> (if you feel you’ve been sexually harassed; if you are accused of inappropriate behavior; if you are in a position of authority; if you are a colleague or peer)</a:t>
            </a:r>
          </a:p>
          <a:p>
            <a:pPr>
              <a:buClr>
                <a:schemeClr val="tx1"/>
              </a:buClr>
            </a:pPr>
            <a:r>
              <a:rPr lang="en-US" dirty="0" smtClean="0">
                <a:hlinkClick r:id="rId6"/>
              </a:rPr>
              <a:t>Advice for conversations</a:t>
            </a:r>
            <a:endParaRPr lang="en-US" dirty="0" smtClean="0"/>
          </a:p>
          <a:p>
            <a:pPr>
              <a:buClr>
                <a:schemeClr val="tx1"/>
              </a:buClr>
            </a:pPr>
            <a:r>
              <a:rPr lang="en-US" dirty="0" smtClean="0">
                <a:hlinkClick r:id="rId7"/>
              </a:rPr>
              <a:t>Protection from retaliation</a:t>
            </a:r>
            <a:r>
              <a:rPr lang="en-US" sz="2800" b="1" dirty="0" smtClean="0">
                <a:sym typeface="Wingdings"/>
              </a:rPr>
              <a:t> note</a:t>
            </a:r>
            <a:endParaRPr lang="en-US" dirty="0" smtClean="0"/>
          </a:p>
          <a:p>
            <a:pPr>
              <a:buClr>
                <a:schemeClr val="tx1"/>
              </a:buClr>
            </a:pPr>
            <a:endParaRPr lang="en-US" dirty="0" smtClean="0"/>
          </a:p>
          <a:p>
            <a:pPr algn="ctr">
              <a:buClr>
                <a:schemeClr val="tx1"/>
              </a:buClr>
              <a:buNone/>
            </a:pPr>
            <a:r>
              <a:rPr lang="en-US" sz="2800" b="1" dirty="0" smtClean="0">
                <a:hlinkClick r:id="rId8"/>
              </a:rPr>
              <a:t>Consequences of sexual harassment and legal liability</a:t>
            </a:r>
          </a:p>
          <a:p>
            <a:pPr>
              <a:buClr>
                <a:schemeClr val="tx1"/>
              </a:buClr>
              <a:buNone/>
            </a:pPr>
            <a:endParaRPr lang="en-US" dirty="0" smtClean="0">
              <a:solidFill>
                <a:schemeClr val="accent1"/>
              </a:solidFill>
            </a:endParaRPr>
          </a:p>
          <a:p>
            <a:pPr>
              <a:buClr>
                <a:schemeClr val="tx1"/>
              </a:buClr>
              <a:buNone/>
            </a:pPr>
            <a:endParaRPr lang="en-US" dirty="0" smtClean="0">
              <a:solidFill>
                <a:schemeClr val="accent1"/>
              </a:solidFill>
            </a:endParaRPr>
          </a:p>
        </p:txBody>
      </p:sp>
      <p:pic>
        <p:nvPicPr>
          <p:cNvPr id="4" name="Picture 2"/>
          <p:cNvPicPr>
            <a:picLocks noChangeAspect="1" noChangeArrowheads="1"/>
          </p:cNvPicPr>
          <p:nvPr/>
        </p:nvPicPr>
        <p:blipFill>
          <a:blip r:embed="rId9"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US" dirty="0" smtClean="0"/>
              <a:t>		</a:t>
            </a:r>
            <a:r>
              <a:rPr lang="en-US" dirty="0" smtClean="0">
                <a:solidFill>
                  <a:srgbClr val="990000"/>
                </a:solidFill>
              </a:rPr>
              <a:t>…</a:t>
            </a:r>
            <a:r>
              <a:rPr lang="en-US" dirty="0" smtClean="0"/>
              <a:t> </a:t>
            </a:r>
            <a:r>
              <a:rPr lang="en-US" b="1" dirty="0" smtClean="0">
                <a:solidFill>
                  <a:schemeClr val="tx2">
                    <a:lumMod val="75000"/>
                  </a:schemeClr>
                </a:solidFill>
              </a:rPr>
              <a:t>OED Web Site Index</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0" y="1752600"/>
            <a:ext cx="7772400" cy="4800600"/>
          </a:xfrm>
        </p:spPr>
        <p:txBody>
          <a:bodyPr vert="horz">
            <a:normAutofit fontScale="70000" lnSpcReduction="20000"/>
          </a:bodyPr>
          <a:lstStyle/>
          <a:p>
            <a:pPr algn="ctr">
              <a:buClr>
                <a:schemeClr val="tx1"/>
              </a:buClr>
              <a:buNone/>
            </a:pPr>
            <a:r>
              <a:rPr lang="en-US" sz="3600" b="1" u="sng" dirty="0" smtClean="0">
                <a:hlinkClick r:id="rId2"/>
              </a:rPr>
              <a:t>Campus policies</a:t>
            </a:r>
            <a:endParaRPr lang="en-US" sz="3600" b="1" u="sng" dirty="0" smtClean="0"/>
          </a:p>
          <a:p>
            <a:pPr lvl="1">
              <a:buClr>
                <a:schemeClr val="tx1"/>
              </a:buClr>
            </a:pPr>
            <a:r>
              <a:rPr lang="en-US" sz="3100" u="sng" dirty="0" smtClean="0">
                <a:hlinkClick r:id="rId3"/>
              </a:rPr>
              <a:t>Prohibited Harassment Policy</a:t>
            </a:r>
            <a:endParaRPr lang="en-US" sz="3100" u="sng" dirty="0" smtClean="0"/>
          </a:p>
          <a:p>
            <a:pPr lvl="1">
              <a:buClr>
                <a:schemeClr val="tx1"/>
              </a:buClr>
            </a:pPr>
            <a:r>
              <a:rPr lang="en-US" sz="3100" u="sng" dirty="0" smtClean="0">
                <a:hlinkClick r:id="rId4"/>
              </a:rPr>
              <a:t>Consensual Relationship Policy</a:t>
            </a:r>
            <a:r>
              <a:rPr lang="en-US" sz="3100" b="1" dirty="0" smtClean="0">
                <a:sym typeface="Wingdings"/>
              </a:rPr>
              <a:t> </a:t>
            </a:r>
            <a:r>
              <a:rPr lang="en-US" sz="2900" b="1" dirty="0" smtClean="0">
                <a:sym typeface="Wingdings"/>
              </a:rPr>
              <a:t> note</a:t>
            </a:r>
            <a:endParaRPr lang="en-US" sz="2900" u="sng" dirty="0" smtClean="0"/>
          </a:p>
          <a:p>
            <a:pPr lvl="1">
              <a:buClr>
                <a:schemeClr val="tx1"/>
              </a:buClr>
            </a:pPr>
            <a:r>
              <a:rPr lang="en-US" sz="3100" u="sng" dirty="0" smtClean="0">
                <a:hlinkClick r:id="rId5"/>
              </a:rPr>
              <a:t>Sexual Harassment Policy for Classified Employees</a:t>
            </a:r>
            <a:endParaRPr lang="en-US" sz="3100" u="sng" dirty="0" smtClean="0"/>
          </a:p>
          <a:p>
            <a:pPr>
              <a:buClr>
                <a:schemeClr val="tx1"/>
              </a:buClr>
            </a:pPr>
            <a:endParaRPr lang="en-US" sz="3097" u="sng" dirty="0" smtClean="0"/>
          </a:p>
          <a:p>
            <a:pPr algn="ctr">
              <a:buClr>
                <a:schemeClr val="tx1"/>
              </a:buClr>
              <a:buNone/>
            </a:pPr>
            <a:r>
              <a:rPr lang="en-US" sz="3600" b="1" u="sng" dirty="0" smtClean="0">
                <a:hlinkClick r:id="rId6"/>
              </a:rPr>
              <a:t>Campus resources</a:t>
            </a:r>
            <a:endParaRPr lang="en-US" sz="3600" b="1" u="sng" dirty="0" smtClean="0"/>
          </a:p>
          <a:p>
            <a:pPr lvl="1">
              <a:buClr>
                <a:schemeClr val="tx1"/>
              </a:buClr>
            </a:pPr>
            <a:r>
              <a:rPr lang="en-US" sz="3100" b="1" u="sng" dirty="0" smtClean="0">
                <a:hlinkClick r:id="rId7"/>
              </a:rPr>
              <a:t>Informational sessions</a:t>
            </a:r>
            <a:r>
              <a:rPr lang="en-US" sz="3100" b="1" dirty="0" smtClean="0"/>
              <a:t> </a:t>
            </a:r>
            <a:r>
              <a:rPr lang="en-US" sz="2900" b="1" dirty="0" smtClean="0">
                <a:sym typeface="Wingdings"/>
              </a:rPr>
              <a:t> Focus on this</a:t>
            </a:r>
            <a:endParaRPr lang="en-US" sz="2900" b="1" dirty="0" smtClean="0"/>
          </a:p>
          <a:p>
            <a:pPr lvl="1">
              <a:buClr>
                <a:schemeClr val="tx1"/>
              </a:buClr>
            </a:pPr>
            <a:r>
              <a:rPr lang="en-US" sz="3100" u="sng" dirty="0" smtClean="0">
                <a:hlinkClick r:id="rId8"/>
              </a:rPr>
              <a:t>Goals &amp; Outcomes</a:t>
            </a:r>
            <a:endParaRPr lang="en-US" sz="3100" u="sng" dirty="0" smtClean="0"/>
          </a:p>
          <a:p>
            <a:pPr lvl="1">
              <a:buClr>
                <a:schemeClr val="tx1"/>
              </a:buClr>
            </a:pPr>
            <a:r>
              <a:rPr lang="en-US" sz="3100" u="sng" dirty="0" smtClean="0">
                <a:hlinkClick r:id="rId9"/>
              </a:rPr>
              <a:t>Case Studies</a:t>
            </a:r>
            <a:r>
              <a:rPr lang="en-US" sz="3100" dirty="0" smtClean="0"/>
              <a:t>  </a:t>
            </a:r>
            <a:r>
              <a:rPr lang="en-US" sz="3100" b="1" dirty="0" smtClean="0">
                <a:sym typeface="Wingdings"/>
              </a:rPr>
              <a:t></a:t>
            </a:r>
          </a:p>
          <a:p>
            <a:pPr lvl="1">
              <a:buClr>
                <a:schemeClr val="tx1"/>
              </a:buClr>
            </a:pPr>
            <a:r>
              <a:rPr lang="en-US" sz="3100" u="sng" dirty="0" smtClean="0">
                <a:hlinkClick r:id="rId10"/>
              </a:rPr>
              <a:t>Vignettes (What's a Person to do?)</a:t>
            </a:r>
            <a:r>
              <a:rPr lang="en-US" sz="3100" dirty="0" smtClean="0"/>
              <a:t> </a:t>
            </a:r>
            <a:r>
              <a:rPr lang="en-US" sz="3100" b="1" dirty="0" smtClean="0">
                <a:sym typeface="Wingdings"/>
              </a:rPr>
              <a:t></a:t>
            </a:r>
          </a:p>
          <a:p>
            <a:pPr lvl="1">
              <a:buClr>
                <a:schemeClr val="tx1"/>
              </a:buClr>
            </a:pPr>
            <a:r>
              <a:rPr lang="en-US" sz="3100" u="sng" dirty="0" smtClean="0">
                <a:hlinkClick r:id="rId11"/>
              </a:rPr>
              <a:t>Campus Safety</a:t>
            </a:r>
            <a:r>
              <a:rPr lang="en-US" sz="3100" dirty="0" smtClean="0"/>
              <a:t> </a:t>
            </a:r>
            <a:r>
              <a:rPr lang="en-US" sz="2900" dirty="0" smtClean="0"/>
              <a:t>(switches to student site)</a:t>
            </a:r>
          </a:p>
          <a:p>
            <a:pPr algn="ctr">
              <a:buClr>
                <a:schemeClr val="tx1"/>
              </a:buClr>
              <a:buNone/>
            </a:pPr>
            <a:endParaRPr lang="en-US" sz="3097" b="1" u="sng" dirty="0" smtClean="0">
              <a:hlinkClick r:id="rId12"/>
            </a:endParaRPr>
          </a:p>
          <a:p>
            <a:pPr algn="ctr">
              <a:buClr>
                <a:schemeClr val="tx1"/>
              </a:buClr>
              <a:buNone/>
            </a:pPr>
            <a:r>
              <a:rPr lang="en-US" sz="3600" b="1" u="sng" dirty="0" smtClean="0">
                <a:hlinkClick r:id="rId12"/>
              </a:rPr>
              <a:t>Safety and Sexual Assault</a:t>
            </a:r>
            <a:endParaRPr lang="en-US" sz="3600" b="1" dirty="0" smtClean="0">
              <a:hlinkClick r:id="rId12"/>
            </a:endParaRPr>
          </a:p>
          <a:p>
            <a:pPr>
              <a:buClr>
                <a:schemeClr val="tx1"/>
              </a:buClr>
              <a:buNone/>
            </a:pPr>
            <a:endParaRPr lang="en-US" dirty="0" smtClean="0">
              <a:solidFill>
                <a:srgbClr val="990000"/>
              </a:solidFill>
            </a:endParaRPr>
          </a:p>
        </p:txBody>
      </p:sp>
      <p:pic>
        <p:nvPicPr>
          <p:cNvPr id="4" name="Picture 2"/>
          <p:cNvPicPr>
            <a:picLocks noChangeAspect="1" noChangeArrowheads="1"/>
          </p:cNvPicPr>
          <p:nvPr/>
        </p:nvPicPr>
        <p:blipFill>
          <a:blip r:embed="rId13"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US" dirty="0" smtClean="0"/>
              <a:t>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762000" y="2514600"/>
            <a:ext cx="7772400" cy="3429000"/>
          </a:xfrm>
        </p:spPr>
        <p:txBody>
          <a:bodyPr vert="horz">
            <a:normAutofit/>
          </a:bodyPr>
          <a:lstStyle/>
          <a:p>
            <a:pPr algn="ctr">
              <a:buClr>
                <a:schemeClr val="tx1"/>
              </a:buClr>
              <a:buNone/>
            </a:pPr>
            <a:endParaRPr lang="en-US" sz="3600" b="1" dirty="0" smtClean="0">
              <a:hlinkClick r:id="rId2"/>
            </a:endParaRPr>
          </a:p>
          <a:p>
            <a:pPr algn="ctr">
              <a:buClr>
                <a:schemeClr val="tx1"/>
              </a:buClr>
              <a:buNone/>
            </a:pPr>
            <a:r>
              <a:rPr lang="en-US" sz="4400" b="1" dirty="0" smtClean="0">
                <a:solidFill>
                  <a:schemeClr val="bg2">
                    <a:lumMod val="25000"/>
                  </a:schemeClr>
                </a:solidFill>
              </a:rPr>
              <a:t>How about your institution?</a:t>
            </a:r>
          </a:p>
        </p:txBody>
      </p:sp>
      <p:pic>
        <p:nvPicPr>
          <p:cNvPr id="4" name="Picture 2"/>
          <p:cNvPicPr>
            <a:picLocks noChangeAspect="1" noChangeArrowheads="1"/>
          </p:cNvPicPr>
          <p:nvPr/>
        </p:nvPicPr>
        <p:blipFill>
          <a:blip r:embed="rId3" cstate="print"/>
          <a:srcRect/>
          <a:stretch>
            <a:fillRect/>
          </a:stretch>
        </p:blipFill>
        <p:spPr bwMode="auto">
          <a:xfrm>
            <a:off x="381000" y="228600"/>
            <a:ext cx="1447800" cy="101346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US" dirty="0" smtClean="0"/>
              <a:t>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685800" y="1752600"/>
            <a:ext cx="7772400" cy="4800600"/>
          </a:xfrm>
        </p:spPr>
        <p:txBody>
          <a:bodyPr vert="horz">
            <a:normAutofit/>
          </a:bodyPr>
          <a:lstStyle/>
          <a:p>
            <a:pPr algn="ctr">
              <a:buClr>
                <a:schemeClr val="tx1"/>
              </a:buClr>
              <a:buNone/>
            </a:pPr>
            <a:r>
              <a:rPr lang="en-US" sz="4000" b="1" dirty="0" smtClean="0">
                <a:solidFill>
                  <a:schemeClr val="bg2">
                    <a:lumMod val="25000"/>
                  </a:schemeClr>
                </a:solidFill>
              </a:rPr>
              <a:t>Case Studies:</a:t>
            </a:r>
          </a:p>
          <a:p>
            <a:pPr algn="ctr">
              <a:buClr>
                <a:schemeClr val="tx1"/>
              </a:buClr>
              <a:buNone/>
            </a:pPr>
            <a:endParaRPr lang="en-US" sz="4000" b="1" dirty="0" smtClean="0">
              <a:solidFill>
                <a:schemeClr val="bg2">
                  <a:lumMod val="25000"/>
                </a:schemeClr>
              </a:solidFill>
            </a:endParaRPr>
          </a:p>
          <a:p>
            <a:pPr algn="ctr">
              <a:buClr>
                <a:schemeClr val="tx1"/>
              </a:buClr>
              <a:buNone/>
            </a:pPr>
            <a:r>
              <a:rPr lang="en-US" sz="4000" b="1" dirty="0" smtClean="0">
                <a:solidFill>
                  <a:schemeClr val="bg2">
                    <a:lumMod val="25000"/>
                  </a:schemeClr>
                </a:solidFill>
              </a:rPr>
              <a:t>Watch out for “it depends.”</a:t>
            </a:r>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US" dirty="0" smtClean="0"/>
              <a:t>		</a:t>
            </a:r>
            <a:r>
              <a:rPr lang="en-US" sz="3600" b="1" dirty="0" smtClean="0">
                <a:solidFill>
                  <a:schemeClr val="accent1"/>
                </a:solidFill>
              </a:rPr>
              <a:t>Information Sessions</a:t>
            </a:r>
            <a:r>
              <a:rPr lang="en-US" dirty="0" smtClean="0">
                <a:solidFill>
                  <a:schemeClr val="accent1"/>
                </a:solidFill>
              </a:rPr>
              <a:t/>
            </a:r>
            <a:br>
              <a:rPr lang="en-US" dirty="0" smtClean="0">
                <a:solidFill>
                  <a:schemeClr val="accent1"/>
                </a:solidFill>
              </a:rPr>
            </a:br>
            <a:r>
              <a:rPr lang="en-US" dirty="0" smtClean="0">
                <a:solidFill>
                  <a:schemeClr val="accent1"/>
                </a:solidFill>
              </a:rPr>
              <a:t>		</a:t>
            </a:r>
            <a:r>
              <a:rPr lang="en-US" sz="2800" b="1" dirty="0" smtClean="0">
                <a:solidFill>
                  <a:schemeClr val="accent1"/>
                </a:solidFill>
              </a:rPr>
              <a:t>Case studies for discussion</a:t>
            </a:r>
            <a:br>
              <a:rPr lang="en-US" sz="2800" b="1" dirty="0" smtClean="0">
                <a:solidFill>
                  <a:schemeClr val="accent1"/>
                </a:solidFill>
              </a:rPr>
            </a:br>
            <a:endParaRPr lang="en-US" sz="2800" b="1" dirty="0">
              <a:solidFill>
                <a:schemeClr val="accent1"/>
              </a:solidFill>
            </a:endParaRPr>
          </a:p>
        </p:txBody>
      </p:sp>
      <p:sp>
        <p:nvSpPr>
          <p:cNvPr id="3" name="Content Placeholder 2"/>
          <p:cNvSpPr>
            <a:spLocks noGrp="1"/>
          </p:cNvSpPr>
          <p:nvPr>
            <p:ph idx="1"/>
          </p:nvPr>
        </p:nvSpPr>
        <p:spPr>
          <a:xfrm>
            <a:off x="762000" y="1905000"/>
            <a:ext cx="7772400" cy="4648200"/>
          </a:xfrm>
        </p:spPr>
        <p:txBody>
          <a:bodyPr vert="horz">
            <a:normAutofit fontScale="70000" lnSpcReduction="20000"/>
          </a:bodyPr>
          <a:lstStyle/>
          <a:p>
            <a:pPr>
              <a:buClr>
                <a:schemeClr val="tx1"/>
              </a:buClr>
              <a:buNone/>
            </a:pPr>
            <a:r>
              <a:rPr lang="en-US" sz="4000" b="1" dirty="0" smtClean="0">
                <a:solidFill>
                  <a:srgbClr val="990000"/>
                </a:solidFill>
              </a:rPr>
              <a:t>Case One</a:t>
            </a:r>
          </a:p>
          <a:p>
            <a:pPr>
              <a:buClr>
                <a:schemeClr val="tx1"/>
              </a:buClr>
              <a:buNone/>
            </a:pPr>
            <a:r>
              <a:rPr lang="en-US" b="1" dirty="0" smtClean="0"/>
              <a:t>Two students who work part-time in an office on campus are having trouble getting along in the office. Their supervisor interviews each of them. Both report that they used to be great friends and often went out for beer together after work. </a:t>
            </a:r>
          </a:p>
          <a:p>
            <a:pPr>
              <a:buClr>
                <a:schemeClr val="tx1"/>
              </a:buClr>
              <a:buNone/>
            </a:pPr>
            <a:r>
              <a:rPr lang="en-US" b="1" dirty="0" smtClean="0"/>
              <a:t>The male student asserts that the tension resulted from his rejection of the female student's sexual advances. He claims that ever since he rejected her, she has said nasty personal things to him and about him to other members of the office staff, creating a hostile work environment. </a:t>
            </a:r>
          </a:p>
          <a:p>
            <a:pPr>
              <a:buClr>
                <a:schemeClr val="tx1"/>
              </a:buClr>
              <a:buNone/>
            </a:pPr>
            <a:r>
              <a:rPr lang="en-US" b="1" dirty="0" smtClean="0"/>
              <a:t>The female student says that the tension resulted from the male student's condescending attitude and disrespect for her work. She claims that the other student belittles her and denigrates everything she does in the office.</a:t>
            </a:r>
          </a:p>
          <a:p>
            <a:pPr>
              <a:buClr>
                <a:schemeClr val="tx1"/>
              </a:buClr>
              <a:buNone/>
            </a:pPr>
            <a:r>
              <a:rPr lang="en-US" b="1" dirty="0" smtClean="0"/>
              <a:t>	</a:t>
            </a:r>
          </a:p>
          <a:p>
            <a:pPr>
              <a:buClr>
                <a:schemeClr val="tx1"/>
              </a:buClr>
              <a:buNone/>
            </a:pPr>
            <a:endParaRPr lang="en-US" b="1" dirty="0" smtClean="0">
              <a:solidFill>
                <a:srgbClr val="990000"/>
              </a:solidFill>
            </a:endParaRPr>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US" dirty="0" smtClean="0"/>
              <a:t>		</a:t>
            </a:r>
            <a:r>
              <a:rPr lang="en-US" sz="3600" b="1" dirty="0" smtClean="0">
                <a:solidFill>
                  <a:schemeClr val="accent1"/>
                </a:solidFill>
              </a:rPr>
              <a:t>Information Sessions</a:t>
            </a:r>
            <a:r>
              <a:rPr lang="en-US" b="1" dirty="0" smtClean="0">
                <a:solidFill>
                  <a:schemeClr val="accent1"/>
                </a:solidFill>
              </a:rPr>
              <a:t/>
            </a:r>
            <a:br>
              <a:rPr lang="en-US" b="1" dirty="0" smtClean="0">
                <a:solidFill>
                  <a:schemeClr val="accent1"/>
                </a:solidFill>
              </a:rPr>
            </a:br>
            <a:r>
              <a:rPr lang="en-US" b="1" dirty="0" smtClean="0">
                <a:solidFill>
                  <a:schemeClr val="accent1"/>
                </a:solidFill>
              </a:rPr>
              <a:t>		</a:t>
            </a:r>
            <a:r>
              <a:rPr lang="en-US" sz="2800" b="1" dirty="0" smtClean="0">
                <a:solidFill>
                  <a:schemeClr val="accent1"/>
                </a:solidFill>
              </a:rPr>
              <a:t>Case studies for discussion</a:t>
            </a:r>
            <a:r>
              <a:rPr lang="en-US" b="1" dirty="0" smtClean="0">
                <a:solidFill>
                  <a:schemeClr val="bg2">
                    <a:lumMod val="25000"/>
                  </a:schemeClr>
                </a:solidFill>
              </a:rPr>
              <a:t/>
            </a:r>
            <a:br>
              <a:rPr lang="en-US" b="1" dirty="0" smtClean="0">
                <a:solidFill>
                  <a:schemeClr val="bg2">
                    <a:lumMod val="25000"/>
                  </a:schemeClr>
                </a:solidFill>
              </a:rPr>
            </a:br>
            <a:endParaRPr lang="en-US" b="1" dirty="0">
              <a:solidFill>
                <a:schemeClr val="bg2">
                  <a:lumMod val="25000"/>
                </a:schemeClr>
              </a:solidFill>
            </a:endParaRPr>
          </a:p>
        </p:txBody>
      </p:sp>
      <p:sp>
        <p:nvSpPr>
          <p:cNvPr id="3" name="Content Placeholder 2"/>
          <p:cNvSpPr>
            <a:spLocks noGrp="1"/>
          </p:cNvSpPr>
          <p:nvPr>
            <p:ph idx="1"/>
          </p:nvPr>
        </p:nvSpPr>
        <p:spPr>
          <a:xfrm>
            <a:off x="762000" y="1905000"/>
            <a:ext cx="7924800" cy="4648200"/>
          </a:xfrm>
        </p:spPr>
        <p:txBody>
          <a:bodyPr vert="horz">
            <a:normAutofit/>
          </a:bodyPr>
          <a:lstStyle/>
          <a:p>
            <a:pPr>
              <a:buClr>
                <a:schemeClr val="tx1"/>
              </a:buClr>
              <a:buNone/>
            </a:pPr>
            <a:r>
              <a:rPr lang="en-US" b="1" dirty="0" smtClean="0">
                <a:solidFill>
                  <a:schemeClr val="bg2">
                    <a:lumMod val="25000"/>
                  </a:schemeClr>
                </a:solidFill>
              </a:rPr>
              <a:t>Case One:  Discussion Questions</a:t>
            </a:r>
          </a:p>
          <a:p>
            <a:pPr>
              <a:buClr>
                <a:schemeClr val="tx1"/>
              </a:buClr>
              <a:buNone/>
            </a:pPr>
            <a:r>
              <a:rPr lang="en-US" sz="2800" b="1" dirty="0" smtClean="0">
                <a:solidFill>
                  <a:srgbClr val="990000"/>
                </a:solidFill>
              </a:rPr>
              <a:t>	Put yourself in the position of the supervisor.</a:t>
            </a:r>
          </a:p>
          <a:p>
            <a:pPr>
              <a:buClr>
                <a:schemeClr val="tx1"/>
              </a:buClr>
              <a:buNone/>
            </a:pPr>
            <a:endParaRPr lang="en-US" b="1" dirty="0" smtClean="0">
              <a:solidFill>
                <a:srgbClr val="990000"/>
              </a:solidFill>
            </a:endParaRPr>
          </a:p>
          <a:p>
            <a:pPr marL="582930" indent="-514350">
              <a:buClr>
                <a:schemeClr val="tx1"/>
              </a:buClr>
              <a:buFont typeface="+mj-lt"/>
              <a:buAutoNum type="arabicPeriod"/>
            </a:pPr>
            <a:r>
              <a:rPr lang="en-US" sz="2800" b="1" dirty="0" smtClean="0"/>
              <a:t>What might happen if you do nothing?</a:t>
            </a:r>
          </a:p>
          <a:p>
            <a:pPr marL="582930" indent="-514350">
              <a:buClr>
                <a:schemeClr val="tx1"/>
              </a:buClr>
              <a:buFont typeface="+mj-lt"/>
              <a:buAutoNum type="arabicPeriod"/>
            </a:pPr>
            <a:endParaRPr lang="en-US" sz="2800" b="1" dirty="0" smtClean="0"/>
          </a:p>
          <a:p>
            <a:pPr marL="582930" indent="-514350">
              <a:buClr>
                <a:schemeClr val="tx1"/>
              </a:buClr>
              <a:buFont typeface="+mj-lt"/>
              <a:buAutoNum type="arabicPeriod"/>
            </a:pPr>
            <a:r>
              <a:rPr lang="en-US" sz="2800" b="1" dirty="0" smtClean="0"/>
              <a:t>What could happen if you leave it to the two students to work out?</a:t>
            </a:r>
          </a:p>
          <a:p>
            <a:pPr marL="582930" indent="-514350">
              <a:buClr>
                <a:schemeClr val="tx1"/>
              </a:buClr>
              <a:buFont typeface="+mj-lt"/>
              <a:buAutoNum type="arabicPeriod"/>
            </a:pPr>
            <a:endParaRPr lang="en-US" sz="2800" b="1" dirty="0" smtClean="0"/>
          </a:p>
          <a:p>
            <a:pPr marL="582930" indent="-514350">
              <a:buClr>
                <a:schemeClr val="tx1"/>
              </a:buClr>
              <a:buFont typeface="+mj-lt"/>
              <a:buAutoNum type="arabicPeriod"/>
            </a:pPr>
            <a:r>
              <a:rPr lang="en-US" sz="2800" b="1" dirty="0" smtClean="0"/>
              <a:t>What should you do next?	</a:t>
            </a:r>
          </a:p>
          <a:p>
            <a:pPr>
              <a:buClr>
                <a:schemeClr val="tx1"/>
              </a:buClr>
              <a:buNone/>
            </a:pPr>
            <a:endParaRPr lang="en-US" b="1" dirty="0" smtClean="0">
              <a:solidFill>
                <a:srgbClr val="990000"/>
              </a:solidFill>
            </a:endParaRPr>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US" dirty="0" smtClean="0"/>
              <a:t>		</a:t>
            </a:r>
            <a:r>
              <a:rPr lang="en-US" sz="3600" b="1" dirty="0" smtClean="0">
                <a:solidFill>
                  <a:schemeClr val="accent1"/>
                </a:solidFill>
              </a:rPr>
              <a:t>Information Sessions</a:t>
            </a:r>
            <a:r>
              <a:rPr lang="en-US" b="1" dirty="0" smtClean="0">
                <a:solidFill>
                  <a:schemeClr val="accent1"/>
                </a:solidFill>
              </a:rPr>
              <a:t/>
            </a:r>
            <a:br>
              <a:rPr lang="en-US" b="1" dirty="0" smtClean="0">
                <a:solidFill>
                  <a:schemeClr val="accent1"/>
                </a:solidFill>
              </a:rPr>
            </a:br>
            <a:r>
              <a:rPr lang="en-US" b="1" dirty="0" smtClean="0">
                <a:solidFill>
                  <a:schemeClr val="accent1"/>
                </a:solidFill>
              </a:rPr>
              <a:t>		</a:t>
            </a:r>
            <a:r>
              <a:rPr lang="en-US" sz="2800" b="1" dirty="0" smtClean="0">
                <a:solidFill>
                  <a:schemeClr val="accent1"/>
                </a:solidFill>
              </a:rPr>
              <a:t>Case studies for discussion</a:t>
            </a:r>
            <a:br>
              <a:rPr lang="en-US" sz="2800" b="1" dirty="0" smtClean="0">
                <a:solidFill>
                  <a:schemeClr val="accent1"/>
                </a:solidFill>
              </a:rPr>
            </a:br>
            <a:endParaRPr lang="en-US" sz="2800" b="1" dirty="0">
              <a:solidFill>
                <a:schemeClr val="accent1"/>
              </a:solidFill>
            </a:endParaRPr>
          </a:p>
        </p:txBody>
      </p:sp>
      <p:sp>
        <p:nvSpPr>
          <p:cNvPr id="3" name="Content Placeholder 2"/>
          <p:cNvSpPr>
            <a:spLocks noGrp="1"/>
          </p:cNvSpPr>
          <p:nvPr>
            <p:ph idx="1"/>
          </p:nvPr>
        </p:nvSpPr>
        <p:spPr>
          <a:xfrm>
            <a:off x="762000" y="1905000"/>
            <a:ext cx="7772400" cy="4648200"/>
          </a:xfrm>
        </p:spPr>
        <p:txBody>
          <a:bodyPr vert="horz">
            <a:normAutofit/>
          </a:bodyPr>
          <a:lstStyle/>
          <a:p>
            <a:pPr>
              <a:buClr>
                <a:schemeClr val="tx1"/>
              </a:buClr>
              <a:buNone/>
            </a:pPr>
            <a:r>
              <a:rPr lang="en-US" sz="2800" b="1" dirty="0" smtClean="0">
                <a:solidFill>
                  <a:srgbClr val="990000"/>
                </a:solidFill>
              </a:rPr>
              <a:t>Case Two</a:t>
            </a:r>
          </a:p>
          <a:p>
            <a:pPr>
              <a:buClr>
                <a:schemeClr val="tx1"/>
              </a:buClr>
              <a:buNone/>
            </a:pPr>
            <a:r>
              <a:rPr lang="en-US" b="1" dirty="0" smtClean="0"/>
              <a:t>	A professor and a research associate employed by the professor attend a professional meeting out of town and have a one-night sexual encounter.  Both are in long-term relationships and agree that the affair will not continue when they return to campus</a:t>
            </a:r>
            <a:r>
              <a:rPr lang="en-US" dirty="0" smtClean="0"/>
              <a:t>.</a:t>
            </a:r>
            <a:r>
              <a:rPr lang="en-US" b="1" dirty="0" smtClean="0"/>
              <a:t>	</a:t>
            </a:r>
          </a:p>
          <a:p>
            <a:pPr>
              <a:buClr>
                <a:schemeClr val="tx1"/>
              </a:buClr>
              <a:buNone/>
            </a:pPr>
            <a:endParaRPr lang="en-US" b="1" dirty="0" smtClean="0">
              <a:solidFill>
                <a:srgbClr val="990000"/>
              </a:solidFill>
            </a:endParaRPr>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bg2">
                    <a:lumMod val="25000"/>
                  </a:schemeClr>
                </a:solidFill>
              </a:rPr>
              <a:t>Harassment is pervasive</a:t>
            </a:r>
            <a:endParaRPr lang="en-US" sz="3600" b="1" dirty="0">
              <a:solidFill>
                <a:schemeClr val="bg2">
                  <a:lumMod val="25000"/>
                </a:schemeClr>
              </a:solidFill>
            </a:endParaRPr>
          </a:p>
        </p:txBody>
      </p:sp>
      <p:sp>
        <p:nvSpPr>
          <p:cNvPr id="3" name="Content Placeholder 2"/>
          <p:cNvSpPr>
            <a:spLocks noGrp="1"/>
          </p:cNvSpPr>
          <p:nvPr>
            <p:ph idx="1"/>
          </p:nvPr>
        </p:nvSpPr>
        <p:spPr>
          <a:xfrm>
            <a:off x="914400" y="1783560"/>
            <a:ext cx="7772400" cy="4312440"/>
          </a:xfrm>
        </p:spPr>
        <p:txBody>
          <a:bodyPr>
            <a:normAutofit fontScale="92500" lnSpcReduction="10000"/>
          </a:bodyPr>
          <a:lstStyle/>
          <a:p>
            <a:r>
              <a:rPr lang="en-US" sz="2000" dirty="0" smtClean="0"/>
              <a:t>Since problem was first recognized on college campuses in the early 1980s, the frequency of complaints has increased.</a:t>
            </a:r>
          </a:p>
          <a:p>
            <a:pPr>
              <a:buNone/>
            </a:pPr>
            <a:r>
              <a:rPr lang="en-US" sz="2000" dirty="0" smtClean="0"/>
              <a:t> </a:t>
            </a:r>
          </a:p>
          <a:p>
            <a:r>
              <a:rPr lang="en-US" sz="2000" dirty="0" smtClean="0"/>
              <a:t>While all members of the academic community are potential victims of unwelcome sexual behavior, a majority of the complainants are female students, faculty and staff.</a:t>
            </a:r>
          </a:p>
          <a:p>
            <a:endParaRPr lang="en-US" sz="2000" dirty="0" smtClean="0"/>
          </a:p>
          <a:p>
            <a:r>
              <a:rPr lang="en-US" sz="2000" dirty="0" smtClean="0"/>
              <a:t>Over 60% of undergraduate women and men report they have experienced sexual harassment</a:t>
            </a:r>
          </a:p>
          <a:p>
            <a:endParaRPr lang="en-US" sz="2000" dirty="0" smtClean="0"/>
          </a:p>
          <a:p>
            <a:r>
              <a:rPr lang="en-US" sz="2000" dirty="0" smtClean="0"/>
              <a:t>20-30% of undergraduate female students report that they have been victims of some form of sexual harassment by at least one of their professors.  When this was expanded to include sexist remarks, the number rose to 75%. </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609600" y="228600"/>
            <a:ext cx="1447800" cy="1013460"/>
          </a:xfrm>
          <a:prstGeom prst="rect">
            <a:avLst/>
          </a:prstGeom>
          <a:noFill/>
          <a:ln w="9525">
            <a:noFill/>
            <a:miter lim="800000"/>
            <a:headEnd/>
            <a:tailEnd/>
          </a:ln>
        </p:spPr>
      </p:pic>
      <p:sp>
        <p:nvSpPr>
          <p:cNvPr id="5" name="Rectangle 4"/>
          <p:cNvSpPr/>
          <p:nvPr/>
        </p:nvSpPr>
        <p:spPr>
          <a:xfrm>
            <a:off x="914400" y="6400800"/>
            <a:ext cx="1600118" cy="400110"/>
          </a:xfrm>
          <a:prstGeom prst="rect">
            <a:avLst/>
          </a:prstGeom>
        </p:spPr>
        <p:txBody>
          <a:bodyPr wrap="none">
            <a:spAutoFit/>
          </a:bodyPr>
          <a:lstStyle/>
          <a:p>
            <a:r>
              <a:rPr lang="en-US" sz="1000" dirty="0" smtClean="0"/>
              <a:t>(</a:t>
            </a:r>
            <a:r>
              <a:rPr lang="en-US" sz="1000" dirty="0" err="1" smtClean="0"/>
              <a:t>Dziech</a:t>
            </a:r>
            <a:r>
              <a:rPr lang="en-US" sz="1000" dirty="0" smtClean="0"/>
              <a:t> and Weiner, 1984) </a:t>
            </a:r>
          </a:p>
          <a:p>
            <a:r>
              <a:rPr lang="en-US" sz="1000" dirty="0" smtClean="0"/>
              <a:t>(AAUW 2006)</a:t>
            </a:r>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US" dirty="0" smtClean="0"/>
              <a:t>		</a:t>
            </a:r>
            <a:r>
              <a:rPr lang="en-US" sz="3600" b="1" dirty="0" smtClean="0">
                <a:solidFill>
                  <a:schemeClr val="accent1"/>
                </a:solidFill>
              </a:rPr>
              <a:t>Information Sessions</a:t>
            </a:r>
            <a:br>
              <a:rPr lang="en-US" sz="3600" b="1" dirty="0" smtClean="0">
                <a:solidFill>
                  <a:schemeClr val="accent1"/>
                </a:solidFill>
              </a:rPr>
            </a:br>
            <a:r>
              <a:rPr lang="en-US" sz="3600" b="1" dirty="0" smtClean="0">
                <a:solidFill>
                  <a:schemeClr val="accent1"/>
                </a:solidFill>
              </a:rPr>
              <a:t>		</a:t>
            </a:r>
            <a:r>
              <a:rPr lang="en-US" sz="2800" b="1" dirty="0" smtClean="0">
                <a:solidFill>
                  <a:schemeClr val="accent1"/>
                </a:solidFill>
              </a:rPr>
              <a:t>Case studies for discussion</a:t>
            </a:r>
            <a:r>
              <a:rPr lang="en-US" sz="3600" b="1" dirty="0" smtClean="0">
                <a:solidFill>
                  <a:srgbClr val="990000"/>
                </a:solidFill>
              </a:rPr>
              <a:t/>
            </a:r>
            <a:br>
              <a:rPr lang="en-US" sz="3600" b="1" dirty="0" smtClean="0">
                <a:solidFill>
                  <a:srgbClr val="990000"/>
                </a:solidFill>
              </a:rPr>
            </a:br>
            <a:endParaRPr lang="en-US" sz="3600" dirty="0">
              <a:solidFill>
                <a:schemeClr val="tx1"/>
              </a:solidFill>
            </a:endParaRPr>
          </a:p>
        </p:txBody>
      </p:sp>
      <p:sp>
        <p:nvSpPr>
          <p:cNvPr id="3" name="Content Placeholder 2"/>
          <p:cNvSpPr>
            <a:spLocks noGrp="1"/>
          </p:cNvSpPr>
          <p:nvPr>
            <p:ph idx="1"/>
          </p:nvPr>
        </p:nvSpPr>
        <p:spPr>
          <a:xfrm>
            <a:off x="762000" y="1905000"/>
            <a:ext cx="7772400" cy="4648200"/>
          </a:xfrm>
        </p:spPr>
        <p:txBody>
          <a:bodyPr vert="horz">
            <a:normAutofit fontScale="62500" lnSpcReduction="20000"/>
          </a:bodyPr>
          <a:lstStyle/>
          <a:p>
            <a:pPr>
              <a:buClr>
                <a:schemeClr val="tx1"/>
              </a:buClr>
              <a:buNone/>
            </a:pPr>
            <a:r>
              <a:rPr lang="en-US" sz="4800" b="1" dirty="0" smtClean="0">
                <a:solidFill>
                  <a:schemeClr val="bg2">
                    <a:lumMod val="25000"/>
                  </a:schemeClr>
                </a:solidFill>
              </a:rPr>
              <a:t>Case Two:  Discussion Questions</a:t>
            </a:r>
          </a:p>
          <a:p>
            <a:pPr>
              <a:buClr>
                <a:schemeClr val="tx1"/>
              </a:buClr>
              <a:buNone/>
            </a:pPr>
            <a:r>
              <a:rPr lang="en-US" sz="2800" b="1" dirty="0" smtClean="0">
                <a:solidFill>
                  <a:srgbClr val="990000"/>
                </a:solidFill>
              </a:rPr>
              <a:t>	</a:t>
            </a:r>
            <a:r>
              <a:rPr lang="en-US" sz="4500" b="1" dirty="0" smtClean="0">
                <a:solidFill>
                  <a:srgbClr val="990000"/>
                </a:solidFill>
              </a:rPr>
              <a:t>Imagine you are the professor.</a:t>
            </a:r>
          </a:p>
          <a:p>
            <a:pPr>
              <a:buClr>
                <a:schemeClr val="tx1"/>
              </a:buClr>
              <a:buNone/>
            </a:pPr>
            <a:endParaRPr lang="en-US" b="1" dirty="0" smtClean="0">
              <a:solidFill>
                <a:srgbClr val="990000"/>
              </a:solidFill>
            </a:endParaRPr>
          </a:p>
          <a:p>
            <a:pPr marL="582930" indent="-514350">
              <a:buClr>
                <a:schemeClr val="tx1"/>
              </a:buClr>
              <a:buAutoNum type="arabicPeriod"/>
            </a:pPr>
            <a:r>
              <a:rPr lang="en-US" sz="4000" b="1" dirty="0" smtClean="0"/>
              <a:t>What should you do next? Why?</a:t>
            </a:r>
          </a:p>
          <a:p>
            <a:pPr marL="582930" indent="-514350">
              <a:buClr>
                <a:schemeClr val="tx1"/>
              </a:buClr>
              <a:buAutoNum type="arabicPeriod"/>
            </a:pPr>
            <a:endParaRPr lang="en-US" sz="4000" b="1" dirty="0" smtClean="0"/>
          </a:p>
          <a:p>
            <a:pPr marL="582930" indent="-514350">
              <a:buClr>
                <a:schemeClr val="tx1"/>
              </a:buClr>
              <a:buAutoNum type="arabicPeriod"/>
            </a:pPr>
            <a:r>
              <a:rPr lang="en-US" sz="4000" b="1" dirty="0" smtClean="0"/>
              <a:t>What if word of the event spreads throughout the lab and other members of the group complain that the research associate is getting preferential treatment?</a:t>
            </a:r>
          </a:p>
          <a:p>
            <a:pPr marL="582930" indent="-514350">
              <a:buClr>
                <a:schemeClr val="tx1"/>
              </a:buClr>
              <a:buAutoNum type="arabicPeriod"/>
            </a:pPr>
            <a:endParaRPr lang="en-US" sz="4000" b="1" dirty="0" smtClean="0"/>
          </a:p>
          <a:p>
            <a:pPr marL="582930" indent="-514350">
              <a:buClr>
                <a:schemeClr val="tx1"/>
              </a:buClr>
              <a:buAutoNum type="arabicPeriod"/>
            </a:pPr>
            <a:r>
              <a:rPr lang="en-US" sz="4000" b="1" dirty="0" smtClean="0"/>
              <a:t>What if, six months later, you decide to terminate the research associate's position?</a:t>
            </a:r>
            <a:r>
              <a:rPr lang="en-US" sz="4000" dirty="0" smtClean="0"/>
              <a:t>	</a:t>
            </a:r>
          </a:p>
          <a:p>
            <a:pPr>
              <a:buClr>
                <a:schemeClr val="tx1"/>
              </a:buClr>
              <a:buNone/>
            </a:pPr>
            <a:endParaRPr lang="en-US" b="1" dirty="0" smtClean="0">
              <a:solidFill>
                <a:srgbClr val="990000"/>
              </a:solidFill>
            </a:endParaRPr>
          </a:p>
        </p:txBody>
      </p:sp>
      <p:pic>
        <p:nvPicPr>
          <p:cNvPr id="4" name="Picture 2"/>
          <p:cNvPicPr>
            <a:picLocks noChangeAspect="1" noChangeArrowheads="1"/>
          </p:cNvPicPr>
          <p:nvPr/>
        </p:nvPicPr>
        <p:blipFill>
          <a:blip r:embed="rId2" cstate="print"/>
          <a:srcRect/>
          <a:stretch>
            <a:fillRect/>
          </a:stretch>
        </p:blipFill>
        <p:spPr bwMode="auto">
          <a:xfrm>
            <a:off x="838200" y="533400"/>
            <a:ext cx="1447800" cy="10134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US" dirty="0" smtClean="0"/>
              <a:t>		</a:t>
            </a:r>
            <a:r>
              <a:rPr lang="en-US" sz="3600" b="1" dirty="0" smtClean="0">
                <a:solidFill>
                  <a:schemeClr val="accent1"/>
                </a:solidFill>
              </a:rPr>
              <a:t>Information Sessions</a:t>
            </a:r>
            <a:br>
              <a:rPr lang="en-US" sz="3600" b="1" dirty="0" smtClean="0">
                <a:solidFill>
                  <a:schemeClr val="accent1"/>
                </a:solidFill>
              </a:rPr>
            </a:br>
            <a:r>
              <a:rPr lang="en-US" sz="3600" b="1" dirty="0" smtClean="0">
                <a:solidFill>
                  <a:schemeClr val="accent1"/>
                </a:solidFill>
              </a:rPr>
              <a:t>		“WHAT’S A PERSON TO DO?”</a:t>
            </a: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762000" y="1905000"/>
            <a:ext cx="7772400" cy="4648200"/>
          </a:xfrm>
        </p:spPr>
        <p:txBody>
          <a:bodyPr vert="horz">
            <a:normAutofit fontScale="92500" lnSpcReduction="20000"/>
          </a:bodyPr>
          <a:lstStyle/>
          <a:p>
            <a:pPr>
              <a:buClr>
                <a:schemeClr val="tx1"/>
              </a:buClr>
              <a:buNone/>
            </a:pPr>
            <a:r>
              <a:rPr lang="en-US" b="1" dirty="0" smtClean="0">
                <a:solidFill>
                  <a:schemeClr val="bg2">
                    <a:lumMod val="25000"/>
                  </a:schemeClr>
                </a:solidFill>
              </a:rPr>
              <a:t>Groups of  three – select one case to discuss</a:t>
            </a:r>
            <a:r>
              <a:rPr lang="en-US" dirty="0" smtClean="0">
                <a:solidFill>
                  <a:schemeClr val="bg2">
                    <a:lumMod val="25000"/>
                  </a:schemeClr>
                </a:solidFill>
              </a:rPr>
              <a:t>.</a:t>
            </a:r>
          </a:p>
          <a:p>
            <a:pPr>
              <a:buClr>
                <a:schemeClr val="tx1"/>
              </a:buClr>
              <a:buNone/>
            </a:pPr>
            <a:r>
              <a:rPr lang="en-US" b="1" dirty="0" smtClean="0">
                <a:solidFill>
                  <a:schemeClr val="bg2">
                    <a:lumMod val="25000"/>
                  </a:schemeClr>
                </a:solidFill>
              </a:rPr>
              <a:t>Discussion:</a:t>
            </a:r>
          </a:p>
          <a:p>
            <a:pPr>
              <a:buClr>
                <a:schemeClr val="tx1"/>
              </a:buClr>
              <a:buNone/>
            </a:pPr>
            <a:endParaRPr lang="en-US" b="1" dirty="0" smtClean="0">
              <a:solidFill>
                <a:schemeClr val="bg2">
                  <a:lumMod val="25000"/>
                </a:schemeClr>
              </a:solidFill>
            </a:endParaRPr>
          </a:p>
          <a:p>
            <a:pPr>
              <a:buClr>
                <a:schemeClr val="tx1"/>
              </a:buClr>
            </a:pPr>
            <a:r>
              <a:rPr lang="en-US" b="1" dirty="0" smtClean="0">
                <a:solidFill>
                  <a:srgbClr val="990000"/>
                </a:solidFill>
              </a:rPr>
              <a:t>Is this harassment?</a:t>
            </a:r>
          </a:p>
          <a:p>
            <a:pPr>
              <a:buClr>
                <a:schemeClr val="tx1"/>
              </a:buClr>
            </a:pPr>
            <a:endParaRPr lang="en-US" b="1" dirty="0" smtClean="0">
              <a:solidFill>
                <a:srgbClr val="990000"/>
              </a:solidFill>
            </a:endParaRPr>
          </a:p>
          <a:p>
            <a:pPr>
              <a:buClr>
                <a:schemeClr val="tx1"/>
              </a:buClr>
            </a:pPr>
            <a:r>
              <a:rPr lang="en-US" b="1" dirty="0" smtClean="0">
                <a:solidFill>
                  <a:srgbClr val="990000"/>
                </a:solidFill>
              </a:rPr>
              <a:t>Who, if anyone, is in the wrong?</a:t>
            </a:r>
          </a:p>
          <a:p>
            <a:pPr>
              <a:buClr>
                <a:schemeClr val="tx1"/>
              </a:buClr>
            </a:pPr>
            <a:endParaRPr lang="en-US" b="1" dirty="0" smtClean="0">
              <a:solidFill>
                <a:srgbClr val="990000"/>
              </a:solidFill>
            </a:endParaRPr>
          </a:p>
          <a:p>
            <a:pPr>
              <a:buClr>
                <a:schemeClr val="tx1"/>
              </a:buClr>
            </a:pPr>
            <a:r>
              <a:rPr lang="en-US" b="1" dirty="0" smtClean="0">
                <a:solidFill>
                  <a:srgbClr val="990000"/>
                </a:solidFill>
              </a:rPr>
              <a:t>What should the recipient of the behavior, or the person consulted, do?</a:t>
            </a:r>
          </a:p>
          <a:p>
            <a:pPr>
              <a:buClr>
                <a:schemeClr val="tx1"/>
              </a:buClr>
              <a:buNone/>
            </a:pPr>
            <a:endParaRPr lang="en-US" dirty="0" smtClean="0">
              <a:solidFill>
                <a:srgbClr val="990000"/>
              </a:solidFill>
            </a:endParaRPr>
          </a:p>
          <a:p>
            <a:pPr marL="582930" indent="-514350">
              <a:buClr>
                <a:schemeClr val="tx1"/>
              </a:buClr>
              <a:buNone/>
            </a:pPr>
            <a:r>
              <a:rPr lang="en-US" dirty="0" smtClean="0"/>
              <a:t>	</a:t>
            </a:r>
          </a:p>
          <a:p>
            <a:pPr>
              <a:buClr>
                <a:schemeClr val="tx1"/>
              </a:buClr>
              <a:buNone/>
            </a:pPr>
            <a:endParaRPr lang="en-US" b="1" dirty="0" smtClean="0">
              <a:solidFill>
                <a:srgbClr val="990000"/>
              </a:solidFill>
            </a:endParaRPr>
          </a:p>
        </p:txBody>
      </p:sp>
      <p:pic>
        <p:nvPicPr>
          <p:cNvPr id="4" name="Picture 2"/>
          <p:cNvPicPr>
            <a:picLocks noChangeAspect="1" noChangeArrowheads="1"/>
          </p:cNvPicPr>
          <p:nvPr/>
        </p:nvPicPr>
        <p:blipFill>
          <a:blip r:embed="rId2" cstate="print"/>
          <a:srcRect/>
          <a:stretch>
            <a:fillRect/>
          </a:stretch>
        </p:blipFill>
        <p:spPr bwMode="auto">
          <a:xfrm>
            <a:off x="457200" y="76200"/>
            <a:ext cx="1447800" cy="101346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01000" cy="1197864"/>
          </a:xfrm>
        </p:spPr>
        <p:txBody>
          <a:bodyPr/>
          <a:lstStyle/>
          <a:p>
            <a:pPr algn="ctr"/>
            <a:r>
              <a:rPr lang="en-US" dirty="0" smtClean="0"/>
              <a:t>	</a:t>
            </a:r>
            <a:r>
              <a:rPr lang="en-US" b="1" dirty="0" smtClean="0">
                <a:solidFill>
                  <a:schemeClr val="bg2">
                    <a:lumMod val="25000"/>
                  </a:schemeClr>
                </a:solidFill>
              </a:rPr>
              <a:t>What Will It Take? …</a:t>
            </a:r>
            <a:br>
              <a:rPr lang="en-US" b="1" dirty="0" smtClean="0">
                <a:solidFill>
                  <a:schemeClr val="bg2">
                    <a:lumMod val="25000"/>
                  </a:schemeClr>
                </a:solidFill>
              </a:rPr>
            </a:br>
            <a:endParaRPr lang="en-US" b="1" dirty="0">
              <a:solidFill>
                <a:schemeClr val="bg2">
                  <a:lumMod val="25000"/>
                </a:schemeClr>
              </a:solidFill>
            </a:endParaRPr>
          </a:p>
        </p:txBody>
      </p:sp>
      <p:sp>
        <p:nvSpPr>
          <p:cNvPr id="3" name="Content Placeholder 2"/>
          <p:cNvSpPr>
            <a:spLocks noGrp="1"/>
          </p:cNvSpPr>
          <p:nvPr>
            <p:ph idx="1"/>
          </p:nvPr>
        </p:nvSpPr>
        <p:spPr>
          <a:xfrm>
            <a:off x="685800" y="1371600"/>
            <a:ext cx="8077200" cy="5181600"/>
          </a:xfrm>
        </p:spPr>
        <p:txBody>
          <a:bodyPr>
            <a:normAutofit fontScale="85000" lnSpcReduction="10000"/>
          </a:bodyPr>
          <a:lstStyle/>
          <a:p>
            <a:r>
              <a:rPr lang="en-US" sz="2600" dirty="0" smtClean="0"/>
              <a:t>We need to </a:t>
            </a:r>
            <a:r>
              <a:rPr lang="en-US" sz="2600" b="1" dirty="0" smtClean="0"/>
              <a:t>“GET IT”.  </a:t>
            </a:r>
            <a:r>
              <a:rPr lang="en-US" sz="2600" dirty="0" smtClean="0"/>
              <a:t>Hostile Work Environment can be hard to define as it is often in the eye of the beholder:</a:t>
            </a:r>
          </a:p>
          <a:p>
            <a:pPr lvl="1">
              <a:buClr>
                <a:schemeClr val="accent3"/>
              </a:buClr>
              <a:buFont typeface="Wingdings" pitchFamily="2" charset="2"/>
              <a:buChar char="§"/>
            </a:pPr>
            <a:r>
              <a:rPr lang="en-US" sz="2200" dirty="0" smtClean="0"/>
              <a:t> </a:t>
            </a:r>
            <a:r>
              <a:rPr lang="en-US" sz="2200" b="1" dirty="0" smtClean="0">
                <a:solidFill>
                  <a:schemeClr val="accent1"/>
                </a:solidFill>
              </a:rPr>
              <a:t>“But s/he should understand how I am… my culture … my style …”  </a:t>
            </a:r>
          </a:p>
          <a:p>
            <a:pPr marL="912114" lvl="1" indent="-457200">
              <a:buNone/>
            </a:pPr>
            <a:r>
              <a:rPr lang="en-US" sz="2200" dirty="0" smtClean="0"/>
              <a:t>       </a:t>
            </a:r>
            <a:r>
              <a:rPr lang="en-US" sz="2400" b="1" dirty="0" smtClean="0"/>
              <a:t>It is about the audience, not the actor.   </a:t>
            </a:r>
          </a:p>
          <a:p>
            <a:pPr lvl="1">
              <a:buClr>
                <a:schemeClr val="accent3"/>
              </a:buClr>
              <a:buFont typeface="Wingdings" pitchFamily="2" charset="2"/>
              <a:buChar char="§"/>
            </a:pPr>
            <a:r>
              <a:rPr lang="en-US" sz="2200" b="1" dirty="0" smtClean="0">
                <a:solidFill>
                  <a:schemeClr val="accent1"/>
                </a:solidFill>
              </a:rPr>
              <a:t>“That’s the way things are.”</a:t>
            </a:r>
          </a:p>
          <a:p>
            <a:pPr lvl="1">
              <a:buNone/>
            </a:pPr>
            <a:r>
              <a:rPr lang="en-US" sz="2200" dirty="0" smtClean="0"/>
              <a:t>	</a:t>
            </a:r>
            <a:r>
              <a:rPr lang="en-US" sz="2400" dirty="0" smtClean="0"/>
              <a:t> </a:t>
            </a:r>
            <a:r>
              <a:rPr lang="en-US" sz="2400" b="1" dirty="0" smtClean="0"/>
              <a:t>Privilege and Power are often based on unconscious  schemas/ biases of the dominant group. Creates a “blind spot”.</a:t>
            </a:r>
          </a:p>
          <a:p>
            <a:pPr lvl="1">
              <a:buClr>
                <a:schemeClr val="accent3"/>
              </a:buClr>
              <a:buFont typeface="Wingdings" pitchFamily="2" charset="2"/>
              <a:buChar char="§"/>
            </a:pPr>
            <a:r>
              <a:rPr lang="en-US" sz="2400" b="1" dirty="0" smtClean="0">
                <a:solidFill>
                  <a:schemeClr val="accent1"/>
                </a:solidFill>
              </a:rPr>
              <a:t>“That’s not what I meant!”</a:t>
            </a:r>
          </a:p>
          <a:p>
            <a:pPr lvl="1">
              <a:buNone/>
            </a:pPr>
            <a:r>
              <a:rPr lang="en-US" sz="2400" b="1" dirty="0" smtClean="0"/>
              <a:t>     Does not matter what was meant, matters what was heard/experienced/perceived. “Unintentional” defense in hostile work environment claims often is the result of unknown, unquestioned or unevaluated schemas and biases.  </a:t>
            </a:r>
          </a:p>
          <a:p>
            <a:pPr lvl="1">
              <a:buClr>
                <a:schemeClr val="accent3"/>
              </a:buClr>
              <a:buFont typeface="Wingdings" pitchFamily="2" charset="2"/>
              <a:buChar char="§"/>
            </a:pPr>
            <a:r>
              <a:rPr lang="en-US" sz="2200" b="1" dirty="0" smtClean="0">
                <a:solidFill>
                  <a:schemeClr val="accent1"/>
                </a:solidFill>
              </a:rPr>
              <a:t>“She’s a trouble maker.” “It can’t be true or she would not have put up with it.”  “He’s playing the _____ card to avoid responsibility.”</a:t>
            </a:r>
          </a:p>
          <a:p>
            <a:pPr lvl="1">
              <a:buNone/>
            </a:pPr>
            <a:r>
              <a:rPr lang="en-US" b="1" dirty="0" smtClean="0"/>
              <a:t>     </a:t>
            </a:r>
            <a:r>
              <a:rPr lang="en-US" sz="2400" b="1" dirty="0" smtClean="0"/>
              <a:t>People who bring claims are often disbelieved.   The motives of the complainant are mistrusted.</a:t>
            </a:r>
          </a:p>
          <a:p>
            <a:endParaRPr lang="en-US" dirty="0" smtClean="0"/>
          </a:p>
          <a:p>
            <a:endParaRPr lang="en-US" dirty="0" smtClean="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09600" y="152400"/>
            <a:ext cx="1447800" cy="101346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295400"/>
          </a:xfrm>
        </p:spPr>
        <p:txBody>
          <a:bodyPr/>
          <a:lstStyle/>
          <a:p>
            <a:r>
              <a:rPr lang="en-US" dirty="0" smtClean="0"/>
              <a:t>	</a:t>
            </a:r>
            <a:r>
              <a:rPr lang="en-US" b="1" dirty="0" smtClean="0">
                <a:solidFill>
                  <a:schemeClr val="bg2">
                    <a:lumMod val="25000"/>
                  </a:schemeClr>
                </a:solidFill>
              </a:rPr>
              <a:t>… </a:t>
            </a:r>
            <a:r>
              <a:rPr lang="en-US" sz="3600" b="1" dirty="0" smtClean="0">
                <a:solidFill>
                  <a:schemeClr val="bg2">
                    <a:lumMod val="25000"/>
                  </a:schemeClr>
                </a:solidFill>
              </a:rPr>
              <a:t>What Will It Take?</a:t>
            </a:r>
            <a:endParaRPr lang="en-US" sz="3600" b="1" dirty="0">
              <a:solidFill>
                <a:schemeClr val="bg2">
                  <a:lumMod val="25000"/>
                </a:schemeClr>
              </a:solidFill>
            </a:endParaRPr>
          </a:p>
        </p:txBody>
      </p:sp>
      <p:sp>
        <p:nvSpPr>
          <p:cNvPr id="3" name="Content Placeholder 2"/>
          <p:cNvSpPr>
            <a:spLocks noGrp="1"/>
          </p:cNvSpPr>
          <p:nvPr>
            <p:ph idx="1"/>
          </p:nvPr>
        </p:nvSpPr>
        <p:spPr>
          <a:xfrm>
            <a:off x="609600" y="1371600"/>
            <a:ext cx="8077200" cy="5181600"/>
          </a:xfrm>
        </p:spPr>
        <p:txBody>
          <a:bodyPr>
            <a:normAutofit fontScale="92500"/>
          </a:bodyPr>
          <a:lstStyle/>
          <a:p>
            <a:pPr lvl="1"/>
            <a:r>
              <a:rPr lang="en-US" dirty="0" smtClean="0"/>
              <a:t>Develop, distribute, enforce, and conduct briefings on policies.</a:t>
            </a:r>
          </a:p>
          <a:p>
            <a:pPr lvl="1"/>
            <a:r>
              <a:rPr lang="en-US" dirty="0" smtClean="0"/>
              <a:t>Train </a:t>
            </a:r>
            <a:r>
              <a:rPr lang="en-US" u="sng" dirty="0" smtClean="0"/>
              <a:t>everyone </a:t>
            </a:r>
            <a:r>
              <a:rPr lang="en-US" dirty="0" smtClean="0"/>
              <a:t>on what constitutes prohibited behavior and what gives rise to harassment  </a:t>
            </a:r>
          </a:p>
          <a:p>
            <a:pPr lvl="2"/>
            <a:r>
              <a:rPr lang="en-US" dirty="0" smtClean="0"/>
              <a:t>“Reasonable Woman”  Test</a:t>
            </a:r>
          </a:p>
          <a:p>
            <a:pPr lvl="2"/>
            <a:r>
              <a:rPr lang="en-US" dirty="0" smtClean="0"/>
              <a:t>Create shared understanding of what is/isn’t acceptable</a:t>
            </a:r>
          </a:p>
          <a:p>
            <a:pPr lvl="1"/>
            <a:r>
              <a:rPr lang="en-US" dirty="0" smtClean="0"/>
              <a:t>Encourage examination and discussion of attitudes and behaviors towards others.  Question biases and schemas </a:t>
            </a:r>
          </a:p>
          <a:p>
            <a:pPr lvl="1"/>
            <a:r>
              <a:rPr lang="en-US" dirty="0" smtClean="0"/>
              <a:t>Open communication – speak up.</a:t>
            </a:r>
          </a:p>
          <a:p>
            <a:pPr lvl="1"/>
            <a:r>
              <a:rPr lang="en-US" dirty="0" smtClean="0"/>
              <a:t>Ensure consistent response, action and consequences.</a:t>
            </a:r>
          </a:p>
          <a:p>
            <a:pPr lvl="1"/>
            <a:r>
              <a:rPr lang="en-US" dirty="0" smtClean="0"/>
              <a:t>Understand rights and responsibilities – both those it happens to and those that see it happening.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152400"/>
            <a:ext cx="1306286" cy="914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772400" cy="4572000"/>
          </a:xfrm>
        </p:spPr>
        <p:txBody>
          <a:bodyPr/>
          <a:lstStyle/>
          <a:p>
            <a:pPr>
              <a:buNone/>
            </a:pPr>
            <a:endParaRPr lang="en-US" dirty="0" smtClean="0"/>
          </a:p>
          <a:p>
            <a:pPr>
              <a:buNone/>
            </a:pPr>
            <a:endParaRPr lang="en-US" dirty="0" smtClean="0"/>
          </a:p>
          <a:p>
            <a:pPr algn="ctr">
              <a:buNone/>
            </a:pPr>
            <a:r>
              <a:rPr lang="en-US" sz="6000" dirty="0" smtClean="0"/>
              <a:t>General Background Information</a:t>
            </a:r>
            <a:endParaRPr lang="en-US" sz="6000" dirty="0"/>
          </a:p>
        </p:txBody>
      </p:sp>
      <p:pic>
        <p:nvPicPr>
          <p:cNvPr id="4" name="Picture 2"/>
          <p:cNvPicPr>
            <a:picLocks noChangeAspect="1" noChangeArrowheads="1"/>
          </p:cNvPicPr>
          <p:nvPr/>
        </p:nvPicPr>
        <p:blipFill>
          <a:blip r:embed="rId2" cstate="print"/>
          <a:srcRect/>
          <a:stretch>
            <a:fillRect/>
          </a:stretch>
        </p:blipFill>
        <p:spPr bwMode="auto">
          <a:xfrm>
            <a:off x="457200" y="152400"/>
            <a:ext cx="1306286" cy="914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6324600" cy="609600"/>
          </a:xfrm>
        </p:spPr>
        <p:txBody>
          <a:bodyPr/>
          <a:lstStyle/>
          <a:p>
            <a:r>
              <a:rPr lang="en-US" sz="3600" b="1" dirty="0" smtClean="0">
                <a:solidFill>
                  <a:schemeClr val="bg2">
                    <a:lumMod val="25000"/>
                  </a:schemeClr>
                </a:solidFill>
              </a:rPr>
              <a:t>	AAUW Study</a:t>
            </a:r>
            <a:endParaRPr lang="en-US" sz="3600" b="1" dirty="0">
              <a:solidFill>
                <a:schemeClr val="bg2">
                  <a:lumMod val="25000"/>
                </a:schemeClr>
              </a:solidFill>
            </a:endParaRPr>
          </a:p>
        </p:txBody>
      </p:sp>
      <p:sp>
        <p:nvSpPr>
          <p:cNvPr id="3" name="Content Placeholder 2"/>
          <p:cNvSpPr>
            <a:spLocks noGrp="1"/>
          </p:cNvSpPr>
          <p:nvPr>
            <p:ph idx="1"/>
          </p:nvPr>
        </p:nvSpPr>
        <p:spPr>
          <a:xfrm>
            <a:off x="914400" y="1219200"/>
            <a:ext cx="7772400" cy="5029200"/>
          </a:xfrm>
        </p:spPr>
        <p:txBody>
          <a:bodyPr>
            <a:normAutofit fontScale="70000" lnSpcReduction="20000"/>
          </a:bodyPr>
          <a:lstStyle/>
          <a:p>
            <a:r>
              <a:rPr lang="en-US" sz="2900" dirty="0" smtClean="0"/>
              <a:t>In a more recent study on sexual harassment at colleges and universities, the AAUW claimed that while both men and women were targets of sexual harassment, "women are disproportionately negatively affected.“</a:t>
            </a:r>
          </a:p>
          <a:p>
            <a:pPr>
              <a:buClr>
                <a:schemeClr val="accent3"/>
              </a:buClr>
              <a:buFont typeface="Wingdings" pitchFamily="2" charset="2"/>
              <a:buChar char="§"/>
            </a:pPr>
            <a:endParaRPr lang="en-US" sz="2900" dirty="0" smtClean="0"/>
          </a:p>
          <a:p>
            <a:pPr lvl="1">
              <a:buClr>
                <a:schemeClr val="accent3"/>
              </a:buClr>
              <a:buFont typeface="Wingdings" pitchFamily="2" charset="2"/>
              <a:buChar char="§"/>
            </a:pPr>
            <a:r>
              <a:rPr lang="en-US" dirty="0" smtClean="0"/>
              <a:t>62% of female college students and 61% of male college students report having been sexually harassed at their university.</a:t>
            </a:r>
          </a:p>
          <a:p>
            <a:pPr lvl="1">
              <a:buClr>
                <a:schemeClr val="accent3"/>
              </a:buClr>
              <a:buFont typeface="Wingdings" pitchFamily="2" charset="2"/>
              <a:buChar char="§"/>
            </a:pPr>
            <a:r>
              <a:rPr lang="en-US" dirty="0" smtClean="0"/>
              <a:t>66% of college students know someone personally who was harassed.</a:t>
            </a:r>
          </a:p>
          <a:p>
            <a:pPr lvl="1">
              <a:buClr>
                <a:schemeClr val="accent3"/>
              </a:buClr>
              <a:buFont typeface="Wingdings" pitchFamily="2" charset="2"/>
              <a:buChar char="§"/>
            </a:pPr>
            <a:r>
              <a:rPr lang="en-US" dirty="0" smtClean="0"/>
              <a:t>10% or fewer of student sexual harassment victims attempt to report their experiences to a university employee.</a:t>
            </a:r>
          </a:p>
          <a:p>
            <a:pPr lvl="1">
              <a:buClr>
                <a:schemeClr val="accent3"/>
              </a:buClr>
              <a:buFont typeface="Wingdings" pitchFamily="2" charset="2"/>
              <a:buChar char="§"/>
            </a:pPr>
            <a:r>
              <a:rPr lang="en-US" dirty="0" smtClean="0"/>
              <a:t>35% or more of college students who experience sexual harassment do not tell anyone about their experiences.</a:t>
            </a:r>
          </a:p>
          <a:p>
            <a:pPr lvl="1">
              <a:buClr>
                <a:schemeClr val="accent3"/>
              </a:buClr>
              <a:buFont typeface="Wingdings" pitchFamily="2" charset="2"/>
              <a:buChar char="§"/>
            </a:pPr>
            <a:r>
              <a:rPr lang="en-US" dirty="0" smtClean="0"/>
              <a:t>80% of students who experienced sexual harassment report being harassed by another student or former student.</a:t>
            </a:r>
          </a:p>
          <a:p>
            <a:pPr lvl="1">
              <a:buClr>
                <a:schemeClr val="accent3"/>
              </a:buClr>
              <a:buFont typeface="Wingdings" pitchFamily="2" charset="2"/>
              <a:buChar char="§"/>
            </a:pPr>
            <a:r>
              <a:rPr lang="en-US" dirty="0" smtClean="0"/>
              <a:t>39% of students who experienced sexual harassment say the incident or incidents occurred in the dorm.</a:t>
            </a:r>
          </a:p>
          <a:p>
            <a:pPr lvl="1">
              <a:buClr>
                <a:schemeClr val="accent3"/>
              </a:buClr>
              <a:buFont typeface="Wingdings" pitchFamily="2" charset="2"/>
              <a:buChar char="§"/>
            </a:pPr>
            <a:r>
              <a:rPr lang="en-US" dirty="0" smtClean="0"/>
              <a:t>51% of male college students admit to sexually harassing someone in college, with 22% admitting to harassing someone often or occasionally.</a:t>
            </a:r>
          </a:p>
          <a:p>
            <a:pPr lvl="1">
              <a:buClr>
                <a:schemeClr val="accent3"/>
              </a:buClr>
              <a:buFont typeface="Wingdings" pitchFamily="2" charset="2"/>
              <a:buChar char="§"/>
            </a:pPr>
            <a:r>
              <a:rPr lang="en-US" dirty="0" smtClean="0"/>
              <a:t>31% of female college students admit to harassing someone in college.</a:t>
            </a:r>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152400"/>
            <a:ext cx="1524000" cy="1066800"/>
          </a:xfrm>
          <a:prstGeom prst="rect">
            <a:avLst/>
          </a:prstGeom>
          <a:noFill/>
          <a:ln w="9525">
            <a:noFill/>
            <a:miter lim="800000"/>
            <a:headEnd/>
            <a:tailEnd/>
          </a:ln>
        </p:spPr>
      </p:pic>
      <p:sp>
        <p:nvSpPr>
          <p:cNvPr id="5" name="Rectangle 4"/>
          <p:cNvSpPr/>
          <p:nvPr/>
        </p:nvSpPr>
        <p:spPr>
          <a:xfrm>
            <a:off x="1295400" y="6324600"/>
            <a:ext cx="941283" cy="246221"/>
          </a:xfrm>
          <a:prstGeom prst="rect">
            <a:avLst/>
          </a:prstGeom>
        </p:spPr>
        <p:txBody>
          <a:bodyPr wrap="none">
            <a:spAutoFit/>
          </a:bodyPr>
          <a:lstStyle/>
          <a:p>
            <a:r>
              <a:rPr lang="en-US" sz="1000" dirty="0" smtClean="0"/>
              <a:t>(AAUW 2006) </a:t>
            </a:r>
            <a:endParaRPr lang="en-US" sz="1000"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t>  </a:t>
            </a:r>
            <a:r>
              <a:rPr lang="en-US" sz="3600" b="1" dirty="0" smtClean="0">
                <a:solidFill>
                  <a:schemeClr val="bg2">
                    <a:lumMod val="25000"/>
                  </a:schemeClr>
                </a:solidFill>
              </a:rPr>
              <a:t>History of Harassment Law</a:t>
            </a:r>
            <a:endParaRPr lang="en-US" sz="3600" b="1" dirty="0">
              <a:solidFill>
                <a:schemeClr val="bg2">
                  <a:lumMod val="25000"/>
                </a:schemeClr>
              </a:solidFill>
            </a:endParaRPr>
          </a:p>
        </p:txBody>
      </p:sp>
      <p:sp>
        <p:nvSpPr>
          <p:cNvPr id="3" name="Content Placeholder 2"/>
          <p:cNvSpPr>
            <a:spLocks noGrp="1"/>
          </p:cNvSpPr>
          <p:nvPr>
            <p:ph idx="1"/>
          </p:nvPr>
        </p:nvSpPr>
        <p:spPr>
          <a:xfrm>
            <a:off x="914400" y="1676400"/>
            <a:ext cx="7772400" cy="5105400"/>
          </a:xfrm>
        </p:spPr>
        <p:txBody>
          <a:bodyPr>
            <a:normAutofit/>
          </a:bodyPr>
          <a:lstStyle/>
          <a:p>
            <a:pPr lvl="1">
              <a:spcBef>
                <a:spcPts val="1200"/>
              </a:spcBef>
              <a:buClr>
                <a:schemeClr val="accent3"/>
              </a:buClr>
              <a:buFont typeface="Wingdings" pitchFamily="2" charset="2"/>
              <a:buChar char="§"/>
            </a:pPr>
            <a:r>
              <a:rPr lang="en-US" sz="2000" dirty="0" smtClean="0"/>
              <a:t>Title VII of the Civil Rights Act of 1964</a:t>
            </a:r>
          </a:p>
          <a:p>
            <a:pPr lvl="1">
              <a:spcBef>
                <a:spcPts val="1200"/>
              </a:spcBef>
              <a:buClr>
                <a:schemeClr val="accent3"/>
              </a:buClr>
              <a:buFont typeface="Wingdings" pitchFamily="2" charset="2"/>
              <a:buChar char="§"/>
            </a:pPr>
            <a:r>
              <a:rPr lang="en-US" sz="2000" dirty="0" smtClean="0"/>
              <a:t>Title IX of the Higher Education Amendments of 1972</a:t>
            </a:r>
          </a:p>
          <a:p>
            <a:pPr lvl="1">
              <a:lnSpc>
                <a:spcPct val="110000"/>
              </a:lnSpc>
              <a:spcBef>
                <a:spcPts val="1200"/>
              </a:spcBef>
              <a:buClr>
                <a:schemeClr val="accent3"/>
              </a:buClr>
              <a:buFont typeface="Wingdings" pitchFamily="2" charset="2"/>
              <a:buChar char="§"/>
            </a:pPr>
            <a:r>
              <a:rPr lang="en-US" sz="2000" dirty="0" smtClean="0"/>
              <a:t>ADEA</a:t>
            </a:r>
          </a:p>
          <a:p>
            <a:pPr lvl="1">
              <a:spcBef>
                <a:spcPts val="1200"/>
              </a:spcBef>
              <a:buClr>
                <a:schemeClr val="accent3"/>
              </a:buClr>
              <a:buFont typeface="Wingdings" pitchFamily="2" charset="2"/>
              <a:buChar char="§"/>
            </a:pPr>
            <a:r>
              <a:rPr lang="en-US" sz="2000" dirty="0" smtClean="0"/>
              <a:t>ADA</a:t>
            </a:r>
          </a:p>
          <a:p>
            <a:pPr lvl="1">
              <a:spcBef>
                <a:spcPts val="1200"/>
              </a:spcBef>
              <a:buClr>
                <a:schemeClr val="accent3"/>
              </a:buClr>
              <a:buFont typeface="Wingdings" pitchFamily="2" charset="2"/>
              <a:buChar char="§"/>
            </a:pPr>
            <a:r>
              <a:rPr lang="en-US" sz="2000" dirty="0" smtClean="0"/>
              <a:t>Case law </a:t>
            </a:r>
          </a:p>
          <a:p>
            <a:pPr lvl="2">
              <a:buClr>
                <a:schemeClr val="accent3"/>
              </a:buClr>
              <a:buFont typeface="Wingdings" pitchFamily="2" charset="2"/>
              <a:buChar char="§"/>
            </a:pPr>
            <a:r>
              <a:rPr lang="en-US" sz="1800" dirty="0" smtClean="0"/>
              <a:t>Meritor Savings Bank v. Vinson,</a:t>
            </a:r>
          </a:p>
          <a:p>
            <a:pPr lvl="2">
              <a:buClr>
                <a:schemeClr val="accent3"/>
              </a:buClr>
              <a:buFont typeface="Wingdings" pitchFamily="2" charset="2"/>
              <a:buChar char="§"/>
            </a:pPr>
            <a:r>
              <a:rPr lang="en-US" sz="1800" dirty="0" smtClean="0"/>
              <a:t>Burlington Industries, Inc. v. Ellerth</a:t>
            </a:r>
          </a:p>
          <a:p>
            <a:pPr lvl="2">
              <a:buClr>
                <a:schemeClr val="accent3"/>
              </a:buClr>
              <a:buFont typeface="Wingdings" pitchFamily="2" charset="2"/>
              <a:buChar char="§"/>
            </a:pPr>
            <a:r>
              <a:rPr lang="en-US" sz="1800" dirty="0" err="1" smtClean="0"/>
              <a:t>Faragher</a:t>
            </a:r>
            <a:r>
              <a:rPr lang="en-US" sz="1800" dirty="0" smtClean="0"/>
              <a:t>  v. City of Boca Raton</a:t>
            </a:r>
          </a:p>
          <a:p>
            <a:pPr lvl="1">
              <a:spcBef>
                <a:spcPts val="1200"/>
              </a:spcBef>
              <a:buClr>
                <a:schemeClr val="accent3"/>
              </a:buClr>
              <a:buFont typeface="Wingdings" pitchFamily="2" charset="2"/>
              <a:buChar char="§"/>
            </a:pPr>
            <a:r>
              <a:rPr lang="en-US" sz="2000" dirty="0" smtClean="0"/>
              <a:t>Anita Hill – Clarence Thomas Confirmation Hearings </a:t>
            </a:r>
          </a:p>
          <a:p>
            <a:pPr lvl="2">
              <a:buClr>
                <a:schemeClr val="accent3"/>
              </a:buClr>
              <a:buFont typeface="Wingdings" pitchFamily="2" charset="2"/>
              <a:buChar char="§"/>
            </a:pPr>
            <a:r>
              <a:rPr lang="en-US" sz="1800" dirty="0" smtClean="0"/>
              <a:t> Highlighted aspects and complexities of hostile work environment</a:t>
            </a:r>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533400" y="152400"/>
            <a:ext cx="1447800" cy="101346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bg2">
                    <a:lumMod val="25000"/>
                  </a:schemeClr>
                </a:solidFill>
              </a:rPr>
              <a:t>Legal Aspects</a:t>
            </a:r>
            <a:endParaRPr lang="en-US" sz="3600" b="1" dirty="0">
              <a:solidFill>
                <a:schemeClr val="bg2">
                  <a:lumMod val="25000"/>
                </a:schemeClr>
              </a:solidFill>
            </a:endParaRPr>
          </a:p>
        </p:txBody>
      </p:sp>
      <p:sp>
        <p:nvSpPr>
          <p:cNvPr id="3" name="Content Placeholder 2"/>
          <p:cNvSpPr>
            <a:spLocks noGrp="1"/>
          </p:cNvSpPr>
          <p:nvPr>
            <p:ph idx="1"/>
          </p:nvPr>
        </p:nvSpPr>
        <p:spPr>
          <a:xfrm>
            <a:off x="609600" y="1295400"/>
            <a:ext cx="8229600" cy="5334000"/>
          </a:xfrm>
        </p:spPr>
        <p:txBody>
          <a:bodyPr>
            <a:normAutofit fontScale="40000" lnSpcReduction="20000"/>
          </a:bodyPr>
          <a:lstStyle/>
          <a:p>
            <a:pPr lvl="1"/>
            <a:endParaRPr lang="en-US" dirty="0"/>
          </a:p>
          <a:p>
            <a:r>
              <a:rPr lang="en-US" sz="5000" dirty="0" smtClean="0"/>
              <a:t>Harassment generally must result in:</a:t>
            </a:r>
          </a:p>
          <a:p>
            <a:pPr lvl="1">
              <a:buClr>
                <a:schemeClr val="accent3"/>
              </a:buClr>
              <a:buFont typeface="Wingdings" pitchFamily="2" charset="2"/>
              <a:buChar char="§"/>
            </a:pPr>
            <a:r>
              <a:rPr lang="en-US" sz="4000" dirty="0" smtClean="0"/>
              <a:t>A “tangible employment action; e.g., hiring, pay, promotion, references, work assignments, etc. , or</a:t>
            </a:r>
          </a:p>
          <a:p>
            <a:pPr lvl="1">
              <a:buClr>
                <a:schemeClr val="accent3"/>
              </a:buClr>
            </a:pPr>
            <a:r>
              <a:rPr lang="en-US" sz="4000" dirty="0" smtClean="0"/>
              <a:t> Hostile Work Environment – unreasonable interference with an individual’s work performance – intimidating or offensive working environment.  </a:t>
            </a:r>
          </a:p>
          <a:p>
            <a:r>
              <a:rPr lang="en-US" sz="5000" dirty="0" smtClean="0"/>
              <a:t>Who is considered liable?  </a:t>
            </a:r>
          </a:p>
          <a:p>
            <a:pPr lvl="1">
              <a:buClr>
                <a:schemeClr val="accent3"/>
              </a:buClr>
              <a:buFont typeface="Wingdings" pitchFamily="2" charset="2"/>
              <a:buChar char="§"/>
            </a:pPr>
            <a:r>
              <a:rPr lang="en-US" sz="4000" dirty="0" smtClean="0"/>
              <a:t>“Employers”</a:t>
            </a:r>
          </a:p>
          <a:p>
            <a:pPr lvl="1">
              <a:buClr>
                <a:schemeClr val="accent3"/>
              </a:buClr>
              <a:buFont typeface="Wingdings" pitchFamily="2" charset="2"/>
              <a:buChar char="§"/>
            </a:pPr>
            <a:r>
              <a:rPr lang="en-US" sz="4000" dirty="0" smtClean="0"/>
              <a:t>Organizations</a:t>
            </a:r>
          </a:p>
          <a:p>
            <a:pPr lvl="1">
              <a:buClr>
                <a:schemeClr val="accent3"/>
              </a:buClr>
              <a:buFont typeface="Wingdings" pitchFamily="2" charset="2"/>
              <a:buChar char="§"/>
            </a:pPr>
            <a:r>
              <a:rPr lang="en-US" sz="4000" dirty="0" smtClean="0"/>
              <a:t>Individuals</a:t>
            </a:r>
          </a:p>
          <a:p>
            <a:r>
              <a:rPr lang="en-US" sz="5000" dirty="0" smtClean="0"/>
              <a:t>EEOC has jurisdiction.  However, cases can go immediately to lawsuit.</a:t>
            </a:r>
          </a:p>
          <a:p>
            <a:r>
              <a:rPr lang="en-US" sz="5000" dirty="0" smtClean="0"/>
              <a:t>Litigation can include actions in tort law – intentional infliction of emotional distress, libel, slander, defamation.</a:t>
            </a:r>
          </a:p>
          <a:p>
            <a:r>
              <a:rPr lang="en-US" sz="5000" dirty="0" smtClean="0"/>
              <a:t>Liability for harassment by third parties.</a:t>
            </a:r>
          </a:p>
          <a:p>
            <a:r>
              <a:rPr lang="en-US" sz="5000" dirty="0" smtClean="0"/>
              <a:t>Retaliation</a:t>
            </a:r>
          </a:p>
          <a:p>
            <a:pPr lvl="1">
              <a:buClr>
                <a:schemeClr val="accent3"/>
              </a:buClr>
              <a:buFont typeface="Wingdings" pitchFamily="2" charset="2"/>
              <a:buChar char="§"/>
            </a:pPr>
            <a:r>
              <a:rPr lang="en-US" sz="4000" dirty="0" smtClean="0"/>
              <a:t>Taking adverse action against someone for making a good faith claim or for cooperating in an investigation</a:t>
            </a:r>
          </a:p>
          <a:p>
            <a:pPr lvl="1">
              <a:buClr>
                <a:schemeClr val="accent3"/>
              </a:buClr>
              <a:buFont typeface="Wingdings" pitchFamily="2" charset="2"/>
              <a:buChar char="§"/>
            </a:pPr>
            <a:r>
              <a:rPr lang="en-US" sz="4000" dirty="0" smtClean="0"/>
              <a:t>Considered more egregious than initial act.</a:t>
            </a:r>
          </a:p>
          <a:p>
            <a:pPr lvl="1">
              <a:buClr>
                <a:schemeClr val="accent3"/>
              </a:buClr>
              <a:buFont typeface="Wingdings" pitchFamily="2" charset="2"/>
              <a:buChar char="§"/>
            </a:pPr>
            <a:r>
              <a:rPr lang="en-US" sz="4000" dirty="0" smtClean="0"/>
              <a:t>Where harassment can sometimes be defended as “unintentional”, there is no defense to retaliation and many organizations view it as a dismissible event. </a:t>
            </a:r>
          </a:p>
          <a:p>
            <a:endParaRPr lang="en-US" sz="4000" dirty="0" smtClean="0"/>
          </a:p>
          <a:p>
            <a:endParaRPr lang="en-US" sz="32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152400"/>
            <a:ext cx="1447800" cy="101346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chemeClr val="bg2">
                    <a:lumMod val="25000"/>
                  </a:schemeClr>
                </a:solidFill>
              </a:rPr>
              <a:t>Investigation</a:t>
            </a:r>
            <a:endParaRPr lang="en-US" b="1" dirty="0">
              <a:solidFill>
                <a:schemeClr val="bg2">
                  <a:lumMod val="25000"/>
                </a:schemeClr>
              </a:solidFill>
            </a:endParaRPr>
          </a:p>
        </p:txBody>
      </p:sp>
      <p:sp>
        <p:nvSpPr>
          <p:cNvPr id="3" name="Content Placeholder 2"/>
          <p:cNvSpPr>
            <a:spLocks noGrp="1"/>
          </p:cNvSpPr>
          <p:nvPr>
            <p:ph idx="1"/>
          </p:nvPr>
        </p:nvSpPr>
        <p:spPr>
          <a:xfrm>
            <a:off x="685800" y="1371600"/>
            <a:ext cx="8001000" cy="4983960"/>
          </a:xfrm>
        </p:spPr>
        <p:txBody>
          <a:bodyPr>
            <a:normAutofit fontScale="70000" lnSpcReduction="20000"/>
          </a:bodyPr>
          <a:lstStyle/>
          <a:p>
            <a:r>
              <a:rPr lang="en-US" dirty="0" smtClean="0"/>
              <a:t>If a claim is made – personally or organizationally – there is a legal and ethical responsibility to report, investigate and act</a:t>
            </a:r>
          </a:p>
          <a:p>
            <a:pPr lvl="1">
              <a:buClr>
                <a:schemeClr val="accent3"/>
              </a:buClr>
              <a:buFont typeface="Wingdings" pitchFamily="2" charset="2"/>
              <a:buChar char="§"/>
            </a:pPr>
            <a:r>
              <a:rPr lang="en-US" dirty="0" smtClean="0"/>
              <a:t>Not permitted to “keep off the record” </a:t>
            </a:r>
          </a:p>
          <a:p>
            <a:pPr lvl="1">
              <a:buClr>
                <a:schemeClr val="accent3"/>
              </a:buClr>
              <a:buFont typeface="Wingdings" pitchFamily="2" charset="2"/>
              <a:buChar char="§"/>
            </a:pPr>
            <a:r>
              <a:rPr lang="en-US" dirty="0" smtClean="0"/>
              <a:t>This should be disclosed to the individual making a claim</a:t>
            </a:r>
          </a:p>
          <a:p>
            <a:r>
              <a:rPr lang="en-US" dirty="0" smtClean="0"/>
              <a:t>Investigations are generally discreet , but absolute confidentiality cannot always be guaranteed</a:t>
            </a:r>
          </a:p>
          <a:p>
            <a:r>
              <a:rPr lang="en-US" dirty="0" smtClean="0"/>
              <a:t>Can be helpful to create summary investigatory document containing:</a:t>
            </a:r>
          </a:p>
          <a:p>
            <a:pPr lvl="1">
              <a:buClr>
                <a:schemeClr val="accent3"/>
              </a:buClr>
              <a:buFont typeface="Wingdings" pitchFamily="2" charset="2"/>
              <a:buChar char="§"/>
            </a:pPr>
            <a:r>
              <a:rPr lang="en-US" dirty="0" smtClean="0"/>
              <a:t>summary of claim</a:t>
            </a:r>
          </a:p>
          <a:p>
            <a:pPr lvl="1">
              <a:buClr>
                <a:schemeClr val="accent3"/>
              </a:buClr>
              <a:buFont typeface="Wingdings" pitchFamily="2" charset="2"/>
              <a:buChar char="§"/>
            </a:pPr>
            <a:r>
              <a:rPr lang="en-US" dirty="0" smtClean="0"/>
              <a:t>expectations for investigation and outcome</a:t>
            </a:r>
          </a:p>
          <a:p>
            <a:pPr lvl="1">
              <a:buClr>
                <a:schemeClr val="accent3"/>
              </a:buClr>
              <a:buFont typeface="Wingdings" pitchFamily="2" charset="2"/>
              <a:buChar char="§"/>
            </a:pPr>
            <a:r>
              <a:rPr lang="en-US" dirty="0" smtClean="0"/>
              <a:t>timeframe</a:t>
            </a:r>
          </a:p>
          <a:p>
            <a:pPr lvl="1">
              <a:buClr>
                <a:schemeClr val="accent3"/>
              </a:buClr>
              <a:buFont typeface="Wingdings" pitchFamily="2" charset="2"/>
              <a:buChar char="§"/>
            </a:pPr>
            <a:r>
              <a:rPr lang="en-US" dirty="0" smtClean="0"/>
              <a:t>initial list of interviewees/witnesses</a:t>
            </a:r>
          </a:p>
          <a:p>
            <a:pPr lvl="1">
              <a:buClr>
                <a:schemeClr val="accent3"/>
              </a:buClr>
              <a:buFont typeface="Wingdings" pitchFamily="2" charset="2"/>
              <a:buChar char="§"/>
            </a:pPr>
            <a:r>
              <a:rPr lang="en-US" dirty="0" smtClean="0"/>
              <a:t>protections against retaliation</a:t>
            </a:r>
          </a:p>
          <a:p>
            <a:r>
              <a:rPr lang="en-US" dirty="0" smtClean="0"/>
              <a:t>Be sure to provide claimant with outcome of investigation – not necessarily details of disciplinary actions, if taken</a:t>
            </a:r>
          </a:p>
          <a:p>
            <a:r>
              <a:rPr lang="en-US" dirty="0" smtClean="0"/>
              <a:t>Identify and consistently utilize appropriate sanctions and remedies if a claim is substantiated</a:t>
            </a:r>
          </a:p>
          <a:p>
            <a:endParaRPr lang="en-US"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0" y="152400"/>
            <a:ext cx="1447800" cy="101346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1"/>
            <a:ext cx="8382000" cy="838200"/>
          </a:xfrm>
        </p:spPr>
        <p:txBody>
          <a:bodyPr>
            <a:normAutofit/>
          </a:bodyPr>
          <a:lstStyle/>
          <a:p>
            <a:pPr algn="ctr"/>
            <a:r>
              <a:rPr lang="en-US" sz="4000" dirty="0" smtClean="0">
                <a:effectLst/>
              </a:rPr>
              <a:t>TO RECEIVE THIS POWERPOINT</a:t>
            </a:r>
            <a:endParaRPr lang="en-US" sz="4000" dirty="0">
              <a:effectLst/>
            </a:endParaRPr>
          </a:p>
        </p:txBody>
      </p:sp>
      <p:sp>
        <p:nvSpPr>
          <p:cNvPr id="3" name="Subtitle 2"/>
          <p:cNvSpPr>
            <a:spLocks noGrp="1"/>
          </p:cNvSpPr>
          <p:nvPr>
            <p:ph type="subTitle" idx="1"/>
          </p:nvPr>
        </p:nvSpPr>
        <p:spPr>
          <a:xfrm>
            <a:off x="685800" y="2743201"/>
            <a:ext cx="7772400" cy="1676399"/>
          </a:xfrm>
        </p:spPr>
        <p:txBody>
          <a:bodyPr>
            <a:noAutofit/>
          </a:bodyPr>
          <a:lstStyle/>
          <a:p>
            <a:r>
              <a:rPr lang="en-US" sz="3600" dirty="0" smtClean="0"/>
              <a:t>Email one of us:</a:t>
            </a:r>
            <a:br>
              <a:rPr lang="en-US" sz="3600" dirty="0" smtClean="0"/>
            </a:br>
            <a:r>
              <a:rPr lang="en-US" sz="3600" dirty="0" smtClean="0"/>
              <a:t>Sheryl </a:t>
            </a:r>
            <a:r>
              <a:rPr lang="en-US" sz="3600" dirty="0" err="1" smtClean="0"/>
              <a:t>Bruff</a:t>
            </a:r>
            <a:r>
              <a:rPr lang="en-US" sz="3600" dirty="0" smtClean="0"/>
              <a:t> 		</a:t>
            </a:r>
            <a:r>
              <a:rPr lang="en-US" sz="3600" dirty="0" err="1" smtClean="0"/>
              <a:t>bruff@stsci.edu</a:t>
            </a:r>
            <a:endParaRPr lang="en-US" sz="3600" dirty="0" smtClean="0"/>
          </a:p>
          <a:p>
            <a:r>
              <a:rPr lang="en-US" sz="3600" dirty="0" smtClean="0"/>
              <a:t>Bernice Durand	</a:t>
            </a:r>
            <a:r>
              <a:rPr lang="en-US" sz="3600" dirty="0" err="1" smtClean="0"/>
              <a:t>bdurand@wisc.edu</a:t>
            </a:r>
            <a:endParaRPr lang="en-US" sz="3600" dirty="0" smtClean="0"/>
          </a:p>
        </p:txBody>
      </p:sp>
      <p:pic>
        <p:nvPicPr>
          <p:cNvPr id="2050" name="Picture 2"/>
          <p:cNvPicPr>
            <a:picLocks noChangeAspect="1" noChangeArrowheads="1"/>
          </p:cNvPicPr>
          <p:nvPr/>
        </p:nvPicPr>
        <p:blipFill>
          <a:blip r:embed="rId3" cstate="print"/>
          <a:srcRect/>
          <a:stretch>
            <a:fillRect/>
          </a:stretch>
        </p:blipFill>
        <p:spPr bwMode="auto">
          <a:xfrm>
            <a:off x="381000" y="152400"/>
            <a:ext cx="2362200" cy="13489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Thank you to </a:t>
            </a:r>
            <a:endParaRPr lang="en-US" dirty="0"/>
          </a:p>
        </p:txBody>
      </p:sp>
      <p:sp>
        <p:nvSpPr>
          <p:cNvPr id="3" name="Content Placeholder 2"/>
          <p:cNvSpPr>
            <a:spLocks noGrp="1"/>
          </p:cNvSpPr>
          <p:nvPr>
            <p:ph idx="1"/>
          </p:nvPr>
        </p:nvSpPr>
        <p:spPr>
          <a:xfrm>
            <a:off x="609600" y="1371600"/>
            <a:ext cx="8305800" cy="5181600"/>
          </a:xfrm>
        </p:spPr>
        <p:txBody>
          <a:bodyPr vert="horz">
            <a:normAutofit fontScale="62500" lnSpcReduction="20000"/>
          </a:bodyPr>
          <a:lstStyle/>
          <a:p>
            <a:pPr>
              <a:buNone/>
            </a:pPr>
            <a:endParaRPr lang="en-US" dirty="0" smtClean="0"/>
          </a:p>
          <a:p>
            <a:pPr>
              <a:buNone/>
            </a:pPr>
            <a:r>
              <a:rPr lang="en-US" sz="3800" dirty="0" err="1" smtClean="0"/>
              <a:t>Dara</a:t>
            </a:r>
            <a:r>
              <a:rPr lang="en-US" sz="3800" dirty="0" smtClean="0"/>
              <a:t> Norman, NOAO, session organizer</a:t>
            </a:r>
          </a:p>
          <a:p>
            <a:pPr>
              <a:buNone/>
            </a:pPr>
            <a:endParaRPr lang="en-US" sz="3800" dirty="0" smtClean="0"/>
          </a:p>
          <a:p>
            <a:pPr>
              <a:buNone/>
            </a:pPr>
            <a:r>
              <a:rPr lang="en-US" sz="3800" dirty="0" smtClean="0"/>
              <a:t>CSWA and CSMA for co-sponsorship</a:t>
            </a:r>
          </a:p>
          <a:p>
            <a:pPr>
              <a:buNone/>
            </a:pPr>
            <a:endParaRPr lang="en-US" sz="3800" dirty="0" smtClean="0"/>
          </a:p>
          <a:p>
            <a:pPr>
              <a:buNone/>
            </a:pPr>
            <a:r>
              <a:rPr lang="en-US" sz="3800" dirty="0" smtClean="0"/>
              <a:t>AAS for its </a:t>
            </a:r>
          </a:p>
          <a:p>
            <a:r>
              <a:rPr lang="en-US" sz="3800" dirty="0" smtClean="0"/>
              <a:t>anti-harassment policy </a:t>
            </a:r>
          </a:p>
          <a:p>
            <a:r>
              <a:rPr lang="en-US" sz="3800" dirty="0" smtClean="0"/>
              <a:t>commitment to leadership in developing “people” skills</a:t>
            </a:r>
          </a:p>
          <a:p>
            <a:r>
              <a:rPr lang="en-US" sz="3800" dirty="0" smtClean="0"/>
              <a:t>desire to identify and disseminate best practices and tools</a:t>
            </a:r>
          </a:p>
          <a:p>
            <a:pPr algn="ctr">
              <a:buNone/>
            </a:pPr>
            <a:endParaRPr lang="en-US" dirty="0" smtClean="0"/>
          </a:p>
          <a:p>
            <a:pPr algn="ctr">
              <a:buNone/>
            </a:pPr>
            <a:r>
              <a:rPr lang="en-US" sz="4400" b="1" dirty="0" smtClean="0">
                <a:hlinkClick r:id="rId2"/>
              </a:rPr>
              <a:t>Anti-Harassment Policy for Meetings and Activities of the American Astronomical Society and Divisions</a:t>
            </a:r>
            <a:r>
              <a:rPr lang="en-US" sz="4400" b="1" dirty="0" smtClean="0">
                <a:solidFill>
                  <a:schemeClr val="bg2">
                    <a:lumMod val="25000"/>
                  </a:schemeClr>
                </a:solidFill>
              </a:rPr>
              <a:t/>
            </a:r>
            <a:br>
              <a:rPr lang="en-US" sz="4400" b="1" dirty="0" smtClean="0">
                <a:solidFill>
                  <a:schemeClr val="bg2">
                    <a:lumMod val="25000"/>
                  </a:schemeClr>
                </a:solidFill>
              </a:rPr>
            </a:br>
            <a:endParaRPr lang="en-US" b="1" dirty="0">
              <a:solidFill>
                <a:schemeClr val="bg2">
                  <a:lumMod val="2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609600" y="152400"/>
            <a:ext cx="1447800" cy="10134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914400" y="1447800"/>
            <a:ext cx="7772400" cy="4572000"/>
          </a:xfrm>
        </p:spPr>
        <p:txBody>
          <a:bodyPr/>
          <a:lstStyle/>
          <a:p>
            <a:pPr>
              <a:buNone/>
            </a:pPr>
            <a:endParaRPr lang="en-US" dirty="0"/>
          </a:p>
          <a:p>
            <a:pPr algn="ctr">
              <a:buNone/>
            </a:pPr>
            <a:endParaRPr lang="en-US" dirty="0"/>
          </a:p>
          <a:p>
            <a:pPr algn="ctr">
              <a:buNone/>
            </a:pPr>
            <a:r>
              <a:rPr lang="en-US" sz="4400" b="1" dirty="0" smtClean="0">
                <a:solidFill>
                  <a:schemeClr val="bg2">
                    <a:lumMod val="25000"/>
                  </a:schemeClr>
                </a:solidFill>
              </a:rPr>
              <a:t>What is harassment?</a:t>
            </a:r>
          </a:p>
          <a:p>
            <a:pPr algn="ctr">
              <a:buNone/>
            </a:pPr>
            <a:r>
              <a:rPr lang="en-US" sz="4400" b="1" dirty="0" smtClean="0">
                <a:solidFill>
                  <a:schemeClr val="bg2">
                    <a:lumMod val="25000"/>
                  </a:schemeClr>
                </a:solidFill>
              </a:rPr>
              <a:t/>
            </a:r>
            <a:br>
              <a:rPr lang="en-US" sz="4400" b="1" dirty="0" smtClean="0">
                <a:solidFill>
                  <a:schemeClr val="bg2">
                    <a:lumMod val="25000"/>
                  </a:schemeClr>
                </a:solidFill>
              </a:rPr>
            </a:br>
            <a:r>
              <a:rPr lang="en-US" b="1" dirty="0" smtClean="0">
                <a:solidFill>
                  <a:schemeClr val="bg2">
                    <a:lumMod val="25000"/>
                  </a:schemeClr>
                </a:solidFill>
              </a:rPr>
              <a:t>Simple Question -- Complex Answer</a:t>
            </a:r>
            <a:endParaRPr lang="en-US" b="1" dirty="0">
              <a:solidFill>
                <a:schemeClr val="bg2">
                  <a:lumMod val="25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609600" y="152400"/>
            <a:ext cx="1447800" cy="101346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609600" y="1524000"/>
            <a:ext cx="8001000" cy="4343400"/>
          </a:xfrm>
        </p:spPr>
        <p:txBody>
          <a:bodyPr vert="horz">
            <a:normAutofit fontScale="92500" lnSpcReduction="10000"/>
          </a:bodyPr>
          <a:lstStyle/>
          <a:p>
            <a:r>
              <a:rPr lang="en-US" sz="4400" dirty="0" smtClean="0">
                <a:solidFill>
                  <a:schemeClr val="bg2">
                    <a:lumMod val="25000"/>
                  </a:schemeClr>
                </a:solidFill>
                <a:effectLst>
                  <a:outerShdw blurRad="38100" dist="38100" dir="2700000" algn="tl">
                    <a:srgbClr val="000000">
                      <a:alpha val="43137"/>
                    </a:srgbClr>
                  </a:outerShdw>
                </a:effectLst>
              </a:rPr>
              <a:t>A pattern of </a:t>
            </a:r>
            <a:r>
              <a:rPr lang="en-US" sz="4400" b="1" u="sng" dirty="0" smtClean="0">
                <a:solidFill>
                  <a:schemeClr val="bg2">
                    <a:lumMod val="25000"/>
                  </a:schemeClr>
                </a:solidFill>
                <a:effectLst>
                  <a:outerShdw blurRad="38100" dist="38100" dir="2700000" algn="tl">
                    <a:srgbClr val="000000">
                      <a:alpha val="43137"/>
                    </a:srgbClr>
                  </a:outerShdw>
                </a:effectLst>
              </a:rPr>
              <a:t>abusive</a:t>
            </a:r>
            <a:r>
              <a:rPr lang="en-US" sz="4400" dirty="0" smtClean="0">
                <a:solidFill>
                  <a:schemeClr val="bg2">
                    <a:lumMod val="25000"/>
                  </a:schemeClr>
                </a:solidFill>
                <a:effectLst>
                  <a:outerShdw blurRad="38100" dist="38100" dir="2700000" algn="tl">
                    <a:srgbClr val="000000">
                      <a:alpha val="43137"/>
                    </a:srgbClr>
                  </a:outerShdw>
                </a:effectLst>
              </a:rPr>
              <a:t> and/or </a:t>
            </a:r>
            <a:r>
              <a:rPr lang="en-US" sz="4400" b="1" u="sng" dirty="0" smtClean="0">
                <a:solidFill>
                  <a:schemeClr val="bg2">
                    <a:lumMod val="25000"/>
                  </a:schemeClr>
                </a:solidFill>
                <a:effectLst>
                  <a:outerShdw blurRad="38100" dist="38100" dir="2700000" algn="tl">
                    <a:srgbClr val="000000">
                      <a:alpha val="43137"/>
                    </a:srgbClr>
                  </a:outerShdw>
                </a:effectLst>
              </a:rPr>
              <a:t>degrading</a:t>
            </a:r>
            <a:r>
              <a:rPr lang="en-US" sz="4400" dirty="0" smtClean="0">
                <a:solidFill>
                  <a:schemeClr val="bg2">
                    <a:lumMod val="25000"/>
                  </a:schemeClr>
                </a:solidFill>
                <a:effectLst>
                  <a:outerShdw blurRad="38100" dist="38100" dir="2700000" algn="tl">
                    <a:srgbClr val="000000">
                      <a:alpha val="43137"/>
                    </a:srgbClr>
                  </a:outerShdw>
                </a:effectLst>
              </a:rPr>
              <a:t> conduct, or a single incident  of extreme behavior, directed against an individual(s) on the basis of his or her sexuality or membership in a protected class. </a:t>
            </a:r>
            <a:endParaRPr lang="en-US" sz="4400" dirty="0" smtClean="0">
              <a:solidFill>
                <a:schemeClr val="bg2">
                  <a:lumMod val="25000"/>
                </a:schemeClr>
              </a:solidFill>
            </a:endParaRPr>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609600" y="228600"/>
            <a:ext cx="1447800" cy="1013460"/>
          </a:xfrm>
          <a:prstGeom prst="rect">
            <a:avLst/>
          </a:prstGeom>
          <a:noFill/>
          <a:ln w="9525">
            <a:noFill/>
            <a:miter lim="800000"/>
            <a:headEnd/>
            <a:tailEnd/>
          </a:ln>
        </p:spPr>
      </p:pic>
      <p:sp>
        <p:nvSpPr>
          <p:cNvPr id="5" name="Title 1"/>
          <p:cNvSpPr txBox="1">
            <a:spLocks/>
          </p:cNvSpPr>
          <p:nvPr/>
        </p:nvSpPr>
        <p:spPr>
          <a:xfrm>
            <a:off x="914400" y="533400"/>
            <a:ext cx="777240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609600" y="1524000"/>
            <a:ext cx="8001000" cy="4343400"/>
          </a:xfrm>
        </p:spPr>
        <p:txBody>
          <a:bodyPr>
            <a:normAutofit/>
          </a:bodyPr>
          <a:lstStyle/>
          <a:p>
            <a:r>
              <a:rPr lang="en-US" sz="4400" b="1" u="sng" dirty="0" smtClean="0">
                <a:solidFill>
                  <a:schemeClr val="bg2">
                    <a:lumMod val="25000"/>
                  </a:schemeClr>
                </a:solidFill>
                <a:effectLst>
                  <a:outerShdw blurRad="38100" dist="38100" dir="2700000" algn="tl">
                    <a:srgbClr val="000000">
                      <a:alpha val="43137"/>
                    </a:srgbClr>
                  </a:outerShdw>
                </a:effectLst>
              </a:rPr>
              <a:t>Unwelcome</a:t>
            </a:r>
            <a:r>
              <a:rPr lang="en-US" sz="4400" dirty="0" smtClean="0">
                <a:solidFill>
                  <a:schemeClr val="bg2">
                    <a:lumMod val="25000"/>
                  </a:schemeClr>
                </a:solidFill>
              </a:rPr>
              <a:t> verbal, visual or physical conduct of a nature that is </a:t>
            </a:r>
            <a:r>
              <a:rPr lang="en-US" sz="4400" b="1" u="sng" dirty="0" smtClean="0">
                <a:solidFill>
                  <a:schemeClr val="bg2">
                    <a:lumMod val="25000"/>
                  </a:schemeClr>
                </a:solidFill>
                <a:effectLst>
                  <a:outerShdw blurRad="38100" dist="38100" dir="2700000" algn="tl">
                    <a:srgbClr val="000000">
                      <a:alpha val="43137"/>
                    </a:srgbClr>
                  </a:outerShdw>
                </a:effectLst>
              </a:rPr>
              <a:t>severe and/or pervasive </a:t>
            </a:r>
            <a:r>
              <a:rPr lang="en-US" sz="4400" dirty="0" smtClean="0">
                <a:solidFill>
                  <a:schemeClr val="bg2">
                    <a:lumMod val="25000"/>
                  </a:schemeClr>
                </a:solidFill>
              </a:rPr>
              <a:t>and adversely affects working conditions or creates a hostile work environment.</a:t>
            </a:r>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609600" y="228600"/>
            <a:ext cx="1447800" cy="1013460"/>
          </a:xfrm>
          <a:prstGeom prst="rect">
            <a:avLst/>
          </a:prstGeom>
          <a:noFill/>
          <a:ln w="9525">
            <a:noFill/>
            <a:miter lim="800000"/>
            <a:headEnd/>
            <a:tailEnd/>
          </a:ln>
        </p:spPr>
      </p:pic>
      <p:sp>
        <p:nvSpPr>
          <p:cNvPr id="5" name="Title 1"/>
          <p:cNvSpPr txBox="1">
            <a:spLocks/>
          </p:cNvSpPr>
          <p:nvPr/>
        </p:nvSpPr>
        <p:spPr>
          <a:xfrm>
            <a:off x="914400" y="533400"/>
            <a:ext cx="777240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11480" lvl="1" indent="-342900">
              <a:spcBef>
                <a:spcPts val="700"/>
              </a:spcBef>
              <a:buClr>
                <a:schemeClr val="tx2"/>
              </a:buClr>
              <a:buSzPct val="95000"/>
              <a:buNone/>
            </a:pPr>
            <a:endParaRPr lang="en-US" dirty="0" smtClean="0"/>
          </a:p>
          <a:p>
            <a:pPr marL="411480" lvl="1" indent="-342900">
              <a:spcBef>
                <a:spcPts val="700"/>
              </a:spcBef>
              <a:buClr>
                <a:schemeClr val="tx2"/>
              </a:buClr>
              <a:buSzPct val="95000"/>
            </a:pPr>
            <a:r>
              <a:rPr lang="en-US" sz="2800" dirty="0" smtClean="0"/>
              <a:t>“Quid pro quo”  (“this for that”) harassment </a:t>
            </a:r>
          </a:p>
          <a:p>
            <a:pPr marL="932688" lvl="3">
              <a:buFont typeface="Wingdings" pitchFamily="2" charset="2"/>
              <a:buChar char="§"/>
            </a:pPr>
            <a:r>
              <a:rPr lang="en-US" sz="2400" dirty="0" smtClean="0"/>
              <a:t> Reported less frequently  </a:t>
            </a:r>
          </a:p>
          <a:p>
            <a:pPr marL="932688" lvl="3">
              <a:buFont typeface="Wingdings" pitchFamily="2" charset="2"/>
              <a:buChar char="§"/>
            </a:pPr>
            <a:r>
              <a:rPr lang="en-US" sz="2400" dirty="0" smtClean="0"/>
              <a:t>Only includes sex</a:t>
            </a:r>
          </a:p>
          <a:p>
            <a:pPr marL="932688" lvl="3">
              <a:buFont typeface="Wingdings" pitchFamily="2" charset="2"/>
              <a:buChar char="§"/>
            </a:pPr>
            <a:endParaRPr lang="en-US" sz="2400" dirty="0" smtClean="0"/>
          </a:p>
          <a:p>
            <a:pPr marL="582930" lvl="1" indent="-457200">
              <a:buClrTx/>
              <a:buSzPct val="35000"/>
              <a:buFont typeface="Wingdings" charset="2"/>
              <a:buChar char=""/>
            </a:pPr>
            <a:r>
              <a:rPr lang="en-US" sz="2800" dirty="0" smtClean="0"/>
              <a:t>Tangible Action</a:t>
            </a:r>
          </a:p>
          <a:p>
            <a:pPr marL="932688" lvl="3">
              <a:buFont typeface="Wingdings" pitchFamily="2" charset="2"/>
              <a:buChar char="§"/>
            </a:pPr>
            <a:r>
              <a:rPr lang="en-US" dirty="0" smtClean="0"/>
              <a:t>Affects hiring, salary, promotion, work assignment, …</a:t>
            </a:r>
          </a:p>
          <a:p>
            <a:pPr marL="932688" lvl="3" indent="-342900">
              <a:spcBef>
                <a:spcPts val="700"/>
              </a:spcBef>
              <a:buClr>
                <a:schemeClr val="tx2"/>
              </a:buClr>
              <a:buSzPct val="95000"/>
            </a:pPr>
            <a:endParaRPr lang="en-US" sz="2800" dirty="0" smtClean="0"/>
          </a:p>
          <a:p>
            <a:pPr marL="411480" lvl="1" indent="-342900">
              <a:spcBef>
                <a:spcPts val="700"/>
              </a:spcBef>
              <a:buClr>
                <a:schemeClr val="tx2"/>
              </a:buClr>
              <a:buSzPct val="95000"/>
            </a:pPr>
            <a:r>
              <a:rPr lang="en-US" sz="2800" dirty="0" smtClean="0"/>
              <a:t>Hostile Work Environment </a:t>
            </a:r>
          </a:p>
          <a:p>
            <a:pPr marL="932688" lvl="3" indent="-342900">
              <a:spcBef>
                <a:spcPts val="700"/>
              </a:spcBef>
              <a:buSzPct val="95000"/>
              <a:buFont typeface="Wingdings" pitchFamily="2" charset="2"/>
              <a:buChar char="§"/>
            </a:pPr>
            <a:r>
              <a:rPr lang="en-US" dirty="0" smtClean="0"/>
              <a:t>Based on sex, gender, race, etc.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152400"/>
            <a:ext cx="1447800" cy="1013460"/>
          </a:xfrm>
          <a:prstGeom prst="rect">
            <a:avLst/>
          </a:prstGeom>
          <a:noFill/>
          <a:ln w="9525">
            <a:noFill/>
            <a:miter lim="800000"/>
            <a:headEnd/>
            <a:tailEnd/>
          </a:ln>
        </p:spPr>
      </p:pic>
      <p:sp>
        <p:nvSpPr>
          <p:cNvPr id="6" name="Rectangle 5"/>
          <p:cNvSpPr/>
          <p:nvPr/>
        </p:nvSpPr>
        <p:spPr>
          <a:xfrm>
            <a:off x="2286000" y="609600"/>
            <a:ext cx="5943600" cy="646331"/>
          </a:xfrm>
          <a:prstGeom prst="rect">
            <a:avLst/>
          </a:prstGeom>
        </p:spPr>
        <p:txBody>
          <a:bodyPr wrap="square">
            <a:spAutoFit/>
          </a:bodyPr>
          <a:lstStyle/>
          <a:p>
            <a:pPr lvl="1"/>
            <a:r>
              <a:rPr lang="en-US" sz="3600" b="1" dirty="0" smtClean="0">
                <a:solidFill>
                  <a:schemeClr val="tx2">
                    <a:lumMod val="75000"/>
                  </a:schemeClr>
                </a:solidFill>
              </a:rPr>
              <a:t>Types of Harassment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bg2">
                    <a:lumMod val="25000"/>
                  </a:schemeClr>
                </a:solidFill>
              </a:rPr>
              <a:t>Protected Class</a:t>
            </a:r>
            <a:endParaRPr lang="en-US" sz="3600" b="1" dirty="0">
              <a:solidFill>
                <a:schemeClr val="bg2">
                  <a:lumMod val="25000"/>
                </a:schemeClr>
              </a:solidFill>
            </a:endParaRPr>
          </a:p>
        </p:txBody>
      </p:sp>
      <p:sp>
        <p:nvSpPr>
          <p:cNvPr id="3" name="Content Placeholder 2"/>
          <p:cNvSpPr>
            <a:spLocks noGrp="1"/>
          </p:cNvSpPr>
          <p:nvPr>
            <p:ph idx="1"/>
          </p:nvPr>
        </p:nvSpPr>
        <p:spPr/>
        <p:txBody>
          <a:bodyPr>
            <a:normAutofit/>
          </a:bodyPr>
          <a:lstStyle/>
          <a:p>
            <a:r>
              <a:rPr lang="en-US" dirty="0" smtClean="0"/>
              <a:t>Harassment requires membership in a protected class</a:t>
            </a:r>
          </a:p>
          <a:p>
            <a:pPr lvl="1">
              <a:buClr>
                <a:schemeClr val="accent3"/>
              </a:buClr>
              <a:buFont typeface="Wingdings" pitchFamily="2" charset="2"/>
              <a:buChar char="§"/>
            </a:pPr>
            <a:r>
              <a:rPr lang="en-US" sz="2400" dirty="0" smtClean="0"/>
              <a:t>May be based on sex, gender (membership in class rather than sexual in nature), race, age, national origin, religion, disability, marital status</a:t>
            </a:r>
          </a:p>
          <a:p>
            <a:pPr lvl="1">
              <a:buClr>
                <a:schemeClr val="accent3"/>
              </a:buClr>
              <a:buFont typeface="Wingdings" pitchFamily="2" charset="2"/>
              <a:buChar char="§"/>
            </a:pPr>
            <a:r>
              <a:rPr lang="en-US" sz="2400" dirty="0" smtClean="0"/>
              <a:t>Protected classes can vary by state and local jurisdiction – physical qualities, sexual orientation and/or identification, health, etc.  </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609600" y="228600"/>
            <a:ext cx="1447800" cy="1013460"/>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7761</TotalTime>
  <Words>2588</Words>
  <Application>Microsoft Macintosh PowerPoint</Application>
  <PresentationFormat>On-screen Show (4:3)</PresentationFormat>
  <Paragraphs>326</Paragraphs>
  <Slides>39</Slides>
  <Notes>4</Notes>
  <HiddenSlides>0</HiddenSlides>
  <MMClips>0</MMClips>
  <ScaleCrop>false</ScaleCrop>
  <HeadingPairs>
    <vt:vector size="4" baseType="variant">
      <vt:variant>
        <vt:lpstr>Design Template</vt:lpstr>
      </vt:variant>
      <vt:variant>
        <vt:i4>2</vt:i4>
      </vt:variant>
      <vt:variant>
        <vt:lpstr>Slide Titles</vt:lpstr>
      </vt:variant>
      <vt:variant>
        <vt:i4>39</vt:i4>
      </vt:variant>
    </vt:vector>
  </HeadingPairs>
  <TitlesOfParts>
    <vt:vector size="41" baseType="lpstr">
      <vt:lpstr>Custom Design</vt:lpstr>
      <vt:lpstr>Metro</vt:lpstr>
      <vt:lpstr>Building Respect and Inclusion in Astronomy: Strategies for Addressing and Overcoming Harassment</vt:lpstr>
      <vt:lpstr>  Why should we care?</vt:lpstr>
      <vt:lpstr>   Harassment is pervasive</vt:lpstr>
      <vt:lpstr>  Thank you to </vt:lpstr>
      <vt:lpstr>  </vt:lpstr>
      <vt:lpstr>  </vt:lpstr>
      <vt:lpstr>  </vt:lpstr>
      <vt:lpstr>Slide 8</vt:lpstr>
      <vt:lpstr>  Protected Class</vt:lpstr>
      <vt:lpstr>    Key Concepts</vt:lpstr>
      <vt:lpstr>V  Verbal or Written</vt:lpstr>
      <vt:lpstr>   Visual</vt:lpstr>
      <vt:lpstr>   Physical</vt:lpstr>
      <vt:lpstr>   Bullying vs. Harassment</vt:lpstr>
      <vt:lpstr>  Impacts of Harassment    Individually and Organizationally </vt:lpstr>
      <vt:lpstr>  If It Happens To You </vt:lpstr>
      <vt:lpstr>   “Conditional Confidentiality”  </vt:lpstr>
      <vt:lpstr> What To Expect From Your Institution  </vt:lpstr>
      <vt:lpstr>Institutional Action STScI</vt:lpstr>
      <vt:lpstr>Slide 20</vt:lpstr>
      <vt:lpstr>  Institutional Action     UW - Madison </vt:lpstr>
      <vt:lpstr>Slide 22</vt:lpstr>
      <vt:lpstr>  OED Web Site Index … </vt:lpstr>
      <vt:lpstr>  … OED Web Site Index </vt:lpstr>
      <vt:lpstr>   </vt:lpstr>
      <vt:lpstr>   </vt:lpstr>
      <vt:lpstr>  Information Sessions   Case studies for discussion </vt:lpstr>
      <vt:lpstr>  Information Sessions   Case studies for discussion </vt:lpstr>
      <vt:lpstr>  Information Sessions   Case studies for discussion </vt:lpstr>
      <vt:lpstr>  Information Sessions   Case studies for discussion </vt:lpstr>
      <vt:lpstr>  Information Sessions   “WHAT’S A PERSON TO DO?” </vt:lpstr>
      <vt:lpstr> What Will It Take? … </vt:lpstr>
      <vt:lpstr> … What Will It Take?</vt:lpstr>
      <vt:lpstr>Slide 34</vt:lpstr>
      <vt:lpstr> AAUW Study</vt:lpstr>
      <vt:lpstr>   History of Harassment Law</vt:lpstr>
      <vt:lpstr>  Legal Aspects</vt:lpstr>
      <vt:lpstr>  Investigation</vt:lpstr>
      <vt:lpstr>TO RECEIVE THIS POWERPOINT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Respect and Inclusion in Astronomy: Strategies for Addressing and Overcoming Harassment</dc:title>
  <dc:creator>Sheryl Bruff</dc:creator>
  <cp:lastModifiedBy>Bernice Durand</cp:lastModifiedBy>
  <cp:revision>180</cp:revision>
  <dcterms:created xsi:type="dcterms:W3CDTF">2011-01-10T16:00:43Z</dcterms:created>
  <dcterms:modified xsi:type="dcterms:W3CDTF">2011-01-10T16:01:28Z</dcterms:modified>
</cp:coreProperties>
</file>