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sldIdLst>
    <p:sldId id="256" r:id="rId2"/>
    <p:sldId id="273" r:id="rId3"/>
    <p:sldId id="270" r:id="rId4"/>
    <p:sldId id="271" r:id="rId5"/>
    <p:sldId id="257" r:id="rId6"/>
    <p:sldId id="260" r:id="rId7"/>
    <p:sldId id="268" r:id="rId8"/>
    <p:sldId id="258" r:id="rId9"/>
    <p:sldId id="259" r:id="rId10"/>
    <p:sldId id="263" r:id="rId11"/>
    <p:sldId id="269" r:id="rId12"/>
    <p:sldId id="261" r:id="rId13"/>
    <p:sldId id="264" r:id="rId14"/>
    <p:sldId id="262"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4"/>
    <p:restoredTop sz="71509"/>
  </p:normalViewPr>
  <p:slideViewPr>
    <p:cSldViewPr snapToGrid="0" snapToObjects="1">
      <p:cViewPr varScale="1">
        <p:scale>
          <a:sx n="70" d="100"/>
          <a:sy n="70" d="100"/>
        </p:scale>
        <p:origin x="984" y="184"/>
      </p:cViewPr>
      <p:guideLst/>
    </p:cSldViewPr>
  </p:slideViewPr>
  <p:outlineViewPr>
    <p:cViewPr>
      <p:scale>
        <a:sx n="33" d="100"/>
        <a:sy n="33" d="100"/>
      </p:scale>
      <p:origin x="0" y="-8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34D08-228A-884E-BAAC-4685DEDA1597}" type="datetimeFigureOut">
              <a:rPr lang="en-US" smtClean="0"/>
              <a:t>1/12/18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50C69-5777-584B-8B72-E99395493E90}" type="slidenum">
              <a:rPr lang="en-US" smtClean="0"/>
              <a:t>‹#›</a:t>
            </a:fld>
            <a:endParaRPr lang="en-US"/>
          </a:p>
        </p:txBody>
      </p:sp>
    </p:spTree>
    <p:extLst>
      <p:ext uri="{BB962C8B-B14F-4D97-AF65-F5344CB8AC3E}">
        <p14:creationId xmlns:p14="http://schemas.microsoft.com/office/powerpoint/2010/main" val="212210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Representation of astronomers with disabilities is low at the earliest career stages and losses compound with career stage thereafter; single-digit and lower percentage representation statistics are in large part due to systemic barriers to access and failure to accommodate the needs of users of a wide range of abilities. In this presentation, we discuss the barriers currently inhibiting broad access to astronomical publications, databases, and conferences. The WGAD was formed in January of 2016 to work toward removal of these barriers to make our field inclusive of astronomers with disabilities at all career stages. We have productively engaged with publishers and accessibility audits have been performed. Database accessibility evaluation is underway, and we are working with the AAS and other professional organizations on conference accessibility. We are keeping users centrally focused via surveys and user test groups, and holding paramount the overarching idea that meeting present accessibility standards is a necessary but insufficient condition for full access.</a:t>
            </a:r>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0</a:t>
            </a:fld>
            <a:endParaRPr lang="en-US"/>
          </a:p>
        </p:txBody>
      </p:sp>
    </p:spTree>
    <p:extLst>
      <p:ext uri="{BB962C8B-B14F-4D97-AF65-F5344CB8AC3E}">
        <p14:creationId xmlns:p14="http://schemas.microsoft.com/office/powerpoint/2010/main" val="75334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4</a:t>
            </a:fld>
            <a:endParaRPr lang="en-US"/>
          </a:p>
        </p:txBody>
      </p:sp>
    </p:spTree>
    <p:extLst>
      <p:ext uri="{BB962C8B-B14F-4D97-AF65-F5344CB8AC3E}">
        <p14:creationId xmlns:p14="http://schemas.microsoft.com/office/powerpoint/2010/main" val="183425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but here we highlight 3 specific ones we’re working on</a:t>
            </a:r>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7</a:t>
            </a:fld>
            <a:endParaRPr lang="en-US"/>
          </a:p>
        </p:txBody>
      </p:sp>
    </p:spTree>
    <p:extLst>
      <p:ext uri="{BB962C8B-B14F-4D97-AF65-F5344CB8AC3E}">
        <p14:creationId xmlns:p14="http://schemas.microsoft.com/office/powerpoint/2010/main" val="53653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8</a:t>
            </a:fld>
            <a:endParaRPr lang="en-US"/>
          </a:p>
        </p:txBody>
      </p:sp>
    </p:spTree>
    <p:extLst>
      <p:ext uri="{BB962C8B-B14F-4D97-AF65-F5344CB8AC3E}">
        <p14:creationId xmlns:p14="http://schemas.microsoft.com/office/powerpoint/2010/main" val="17220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9</a:t>
            </a:fld>
            <a:endParaRPr lang="en-US"/>
          </a:p>
        </p:txBody>
      </p:sp>
    </p:spTree>
    <p:extLst>
      <p:ext uri="{BB962C8B-B14F-4D97-AF65-F5344CB8AC3E}">
        <p14:creationId xmlns:p14="http://schemas.microsoft.com/office/powerpoint/2010/main" val="11771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examples</a:t>
            </a:r>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10</a:t>
            </a:fld>
            <a:endParaRPr lang="en-US"/>
          </a:p>
        </p:txBody>
      </p:sp>
    </p:spTree>
    <p:extLst>
      <p:ext uri="{BB962C8B-B14F-4D97-AF65-F5344CB8AC3E}">
        <p14:creationId xmlns:p14="http://schemas.microsoft.com/office/powerpoint/2010/main" val="85054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12</a:t>
            </a:fld>
            <a:endParaRPr lang="en-US"/>
          </a:p>
        </p:txBody>
      </p:sp>
    </p:spTree>
    <p:extLst>
      <p:ext uri="{BB962C8B-B14F-4D97-AF65-F5344CB8AC3E}">
        <p14:creationId xmlns:p14="http://schemas.microsoft.com/office/powerpoint/2010/main" val="193143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15</a:t>
            </a:fld>
            <a:endParaRPr lang="en-US"/>
          </a:p>
        </p:txBody>
      </p:sp>
    </p:spTree>
    <p:extLst>
      <p:ext uri="{BB962C8B-B14F-4D97-AF65-F5344CB8AC3E}">
        <p14:creationId xmlns:p14="http://schemas.microsoft.com/office/powerpoint/2010/main" val="86119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50C69-5777-584B-8B72-E99395493E90}" type="slidenum">
              <a:rPr lang="en-US" smtClean="0"/>
              <a:t>16</a:t>
            </a:fld>
            <a:endParaRPr lang="en-US"/>
          </a:p>
        </p:txBody>
      </p:sp>
    </p:spTree>
    <p:extLst>
      <p:ext uri="{BB962C8B-B14F-4D97-AF65-F5344CB8AC3E}">
        <p14:creationId xmlns:p14="http://schemas.microsoft.com/office/powerpoint/2010/main" val="106578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r>
              <a:rPr lang="en-US" smtClean="0"/>
              <a:t>1/11/18</a:t>
            </a:r>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r>
              <a:rPr lang="en-US" smtClean="0"/>
              <a:t>1/11/18</a:t>
            </a:r>
            <a:endParaRPr lang="en-US" dirty="0"/>
          </a:p>
        </p:txBody>
      </p:sp>
      <p:sp>
        <p:nvSpPr>
          <p:cNvPr id="3" name="Footer Placeholder 2"/>
          <p:cNvSpPr>
            <a:spLocks noGrp="1"/>
          </p:cNvSpPr>
          <p:nvPr>
            <p:ph type="ftr" sz="quarter" idx="11"/>
          </p:nvPr>
        </p:nvSpPr>
        <p:spPr/>
        <p:txBody>
          <a:bodyPr/>
          <a:lstStyle/>
          <a:p>
            <a:r>
              <a:rPr lang="en-US" smtClean="0"/>
              <a:t>Status of the Astronomy Workforce -- WGAD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ln>
                  <a:noFill/>
                </a:ln>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1/11/18</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10" name="TextBox 9" descr="background image of a brick wall with the word &quot;publications&quot; in front of it" title="Publications"/>
          <p:cNvSpPr txBox="1"/>
          <p:nvPr userDrawn="1"/>
        </p:nvSpPr>
        <p:spPr>
          <a:xfrm>
            <a:off x="515033" y="1998148"/>
            <a:ext cx="4318226" cy="2785378"/>
          </a:xfrm>
          <a:prstGeom prst="rect">
            <a:avLst/>
          </a:prstGeom>
          <a:blipFill dpi="0" rotWithShape="1">
            <a:blip r:embed="rId2">
              <a:alphaModFix amt="47000"/>
            </a:blip>
            <a:srcRect/>
            <a:stretch>
              <a:fillRect/>
            </a:stretch>
          </a:blipFill>
          <a:ln>
            <a:solidFill>
              <a:schemeClr val="bg1"/>
            </a:solidFill>
          </a:ln>
        </p:spPr>
        <p:txBody>
          <a:bodyPr wrap="square" rtlCol="0">
            <a:spAutoFit/>
          </a:bodyPr>
          <a:lstStyle/>
          <a:p>
            <a:endParaRPr lang="en-US" sz="6000" dirty="0" smtClean="0">
              <a:solidFill>
                <a:schemeClr val="bg1"/>
              </a:solidFill>
            </a:endParaRPr>
          </a:p>
          <a:p>
            <a:pPr algn="ctr"/>
            <a:r>
              <a:rPr lang="en-US" sz="5500" b="1" dirty="0" smtClean="0">
                <a:solidFill>
                  <a:schemeClr val="bg1"/>
                </a:solidFill>
              </a:rPr>
              <a:t>Publications</a:t>
            </a:r>
            <a:endParaRPr lang="en-US" sz="5500" dirty="0" smtClean="0">
              <a:solidFill>
                <a:schemeClr val="bg1"/>
              </a:solidFill>
            </a:endParaRPr>
          </a:p>
          <a:p>
            <a:endParaRPr lang="en-US" sz="6000" dirty="0">
              <a:solidFill>
                <a:schemeClr val="bg1"/>
              </a:solidFill>
            </a:endParaRPr>
          </a:p>
        </p:txBody>
      </p:sp>
      <p:sp>
        <p:nvSpPr>
          <p:cNvPr id="11" name="Freeform 6"/>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10000" y="447188"/>
            <a:ext cx="10571998" cy="970450"/>
          </a:xfrm>
        </p:spPr>
        <p:txBody>
          <a:bodyPr/>
          <a:lstStyle>
            <a:lvl1pPr>
              <a:defRPr>
                <a:ln>
                  <a:noFill/>
                </a:ln>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1/11/18</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12" name="Snip Diagonal Corner Rectangle 11" descr="background image of a boarded-up door with the word &quot;databases&quot; in front of it" title="Databases"/>
          <p:cNvSpPr/>
          <p:nvPr userDrawn="1"/>
        </p:nvSpPr>
        <p:spPr>
          <a:xfrm>
            <a:off x="4735135" y="3334746"/>
            <a:ext cx="3908787" cy="3418114"/>
          </a:xfrm>
          <a:prstGeom prst="snip2DiagRect">
            <a:avLst>
              <a:gd name="adj1" fmla="val 0"/>
              <a:gd name="adj2" fmla="val 27495"/>
            </a:avLst>
          </a:prstGeom>
          <a:blipFill dpi="0" rotWithShape="1">
            <a:blip r:embed="rId3">
              <a:alphaModFix amt="47000"/>
            </a:blip>
            <a:srcRect/>
            <a:stretch>
              <a:fillRect t="-30000" b="-11000"/>
            </a:stretch>
          </a:blip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5000" b="1" dirty="0" smtClean="0">
                <a:solidFill>
                  <a:schemeClr val="bg1"/>
                </a:solidFill>
              </a:rPr>
              <a:t>Databases</a:t>
            </a:r>
            <a:endParaRPr lang="en-US" sz="5000" b="1" dirty="0">
              <a:solidFill>
                <a:schemeClr val="bg1"/>
              </a:solidFill>
            </a:endParaRPr>
          </a:p>
        </p:txBody>
      </p:sp>
      <p:sp>
        <p:nvSpPr>
          <p:cNvPr id="13" name="Teardrop 12" descr="background image of a chain-link fence with the word &quot;meetings&quot; in front of it" title="Meetings"/>
          <p:cNvSpPr/>
          <p:nvPr userDrawn="1"/>
        </p:nvSpPr>
        <p:spPr>
          <a:xfrm>
            <a:off x="8081402" y="1998148"/>
            <a:ext cx="3570514" cy="3074595"/>
          </a:xfrm>
          <a:prstGeom prst="teardrop">
            <a:avLst/>
          </a:prstGeom>
          <a:blipFill dpi="0" rotWithShape="1">
            <a:blip r:embed="rId4">
              <a:alphaModFix amt="4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5000" b="1" dirty="0" smtClean="0">
                <a:solidFill>
                  <a:schemeClr val="bg1"/>
                </a:solidFill>
              </a:rPr>
              <a:t>Meetings</a:t>
            </a:r>
            <a:endParaRPr lang="en-US" sz="5000" b="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1/11/18</a:t>
            </a:r>
            <a:endParaRPr lang="en-US" dirty="0"/>
          </a:p>
        </p:txBody>
      </p:sp>
      <p:sp>
        <p:nvSpPr>
          <p:cNvPr id="8" name="Footer Placeholder 7"/>
          <p:cNvSpPr>
            <a:spLocks noGrp="1"/>
          </p:cNvSpPr>
          <p:nvPr>
            <p:ph type="ftr" sz="quarter" idx="11"/>
          </p:nvPr>
        </p:nvSpPr>
        <p:spPr/>
        <p:txBody>
          <a:bodyPr/>
          <a:lstStyle/>
          <a:p>
            <a:r>
              <a:rPr lang="en-US" smtClean="0"/>
              <a:t>Status of the Astronomy Workforce -- WGAD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1/11/18</a:t>
            </a:r>
            <a:endParaRPr lang="en-US" dirty="0"/>
          </a:p>
        </p:txBody>
      </p:sp>
      <p:sp>
        <p:nvSpPr>
          <p:cNvPr id="4" name="Footer Placeholder 3"/>
          <p:cNvSpPr>
            <a:spLocks noGrp="1"/>
          </p:cNvSpPr>
          <p:nvPr>
            <p:ph type="ftr" sz="quarter" idx="11"/>
          </p:nvPr>
        </p:nvSpPr>
        <p:spPr/>
        <p:txBody>
          <a:bodyPr/>
          <a:lstStyle/>
          <a:p>
            <a:r>
              <a:rPr lang="en-US" smtClean="0"/>
              <a:t>Status of the Astronomy Workforce -- WGAD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1/11/18</a:t>
            </a:r>
            <a:endParaRPr lang="en-US" dirty="0"/>
          </a:p>
        </p:txBody>
      </p:sp>
      <p:sp>
        <p:nvSpPr>
          <p:cNvPr id="3" name="Footer Placeholder 2"/>
          <p:cNvSpPr>
            <a:spLocks noGrp="1"/>
          </p:cNvSpPr>
          <p:nvPr>
            <p:ph type="ftr" sz="quarter" idx="11"/>
          </p:nvPr>
        </p:nvSpPr>
        <p:spPr/>
        <p:txBody>
          <a:bodyPr/>
          <a:lstStyle/>
          <a:p>
            <a:r>
              <a:rPr lang="en-US" smtClean="0"/>
              <a:t>Status of the Astronomy Workforce -- WGAD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2864" y="6435063"/>
            <a:ext cx="8644320" cy="365125"/>
          </a:xfrm>
          <a:prstGeom prst="rect">
            <a:avLst/>
          </a:prstGeom>
        </p:spPr>
        <p:txBody>
          <a:bodyPr vert="horz" lIns="91440" tIns="45720" rIns="91440" bIns="45720" rtlCol="0" anchor="b"/>
          <a:lstStyle>
            <a:lvl1pPr algn="l">
              <a:defRPr sz="1200">
                <a:solidFill>
                  <a:schemeClr val="tx1"/>
                </a:solidFill>
              </a:defRPr>
            </a:lvl1pPr>
          </a:lstStyle>
          <a:p>
            <a:r>
              <a:rPr lang="en-US" smtClean="0"/>
              <a:t>Status of the Astronomy Workforce -- WGAD</a:t>
            </a:r>
            <a:endParaRPr lang="en-US" dirty="0"/>
          </a:p>
        </p:txBody>
      </p:sp>
      <p:sp>
        <p:nvSpPr>
          <p:cNvPr id="4" name="Date Placeholder 3"/>
          <p:cNvSpPr>
            <a:spLocks noGrp="1"/>
          </p:cNvSpPr>
          <p:nvPr>
            <p:ph type="dt" sz="half" idx="2"/>
          </p:nvPr>
        </p:nvSpPr>
        <p:spPr>
          <a:xfrm>
            <a:off x="9634673" y="6427918"/>
            <a:ext cx="1343706" cy="365125"/>
          </a:xfrm>
          <a:prstGeom prst="rect">
            <a:avLst/>
          </a:prstGeom>
        </p:spPr>
        <p:txBody>
          <a:bodyPr vert="horz" lIns="91440" tIns="45720" rIns="91440" bIns="45720" rtlCol="0" anchor="b"/>
          <a:lstStyle>
            <a:lvl1pPr algn="r">
              <a:defRPr sz="1200">
                <a:solidFill>
                  <a:schemeClr val="tx1"/>
                </a:solidFill>
              </a:defRPr>
            </a:lvl1pPr>
          </a:lstStyle>
          <a:p>
            <a:r>
              <a:rPr lang="en-US" smtClean="0"/>
              <a:t>1/11/18</a:t>
            </a:r>
            <a:endParaRPr lang="en-US" dirty="0"/>
          </a:p>
        </p:txBody>
      </p:sp>
      <p:sp>
        <p:nvSpPr>
          <p:cNvPr id="6" name="Slide Number Placeholder 5"/>
          <p:cNvSpPr>
            <a:spLocks noGrp="1"/>
          </p:cNvSpPr>
          <p:nvPr>
            <p:ph type="sldNum" sz="quarter" idx="4"/>
          </p:nvPr>
        </p:nvSpPr>
        <p:spPr>
          <a:xfrm>
            <a:off x="11064095" y="6324771"/>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1" r:id="rId5"/>
    <p:sldLayoutId id="2147483652" r:id="rId6"/>
    <p:sldLayoutId id="2147483653" r:id="rId7"/>
    <p:sldLayoutId id="2147483654" r:id="rId8"/>
    <p:sldLayoutId id="2147483655" r:id="rId9"/>
    <p:sldLayoutId id="2147483656" r:id="rId10"/>
    <p:sldLayoutId id="2147483663" r:id="rId11"/>
    <p:sldLayoutId id="2147483657" r:id="rId12"/>
    <p:sldLayoutId id="2147483666" r:id="rId13"/>
    <p:sldLayoutId id="2147483661" r:id="rId14"/>
    <p:sldLayoutId id="2147483658" r:id="rId15"/>
    <p:sldLayoutId id="2147483659" r:id="rId16"/>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b="0" dirty="0"/>
              <a:t>The AAS Working Group on Accessibility and Disability (WGAD): progress, current projects, and prospects for making astronomy accessible to all </a:t>
            </a:r>
            <a:endParaRPr lang="en-US" sz="4500" dirty="0"/>
          </a:p>
        </p:txBody>
      </p:sp>
      <p:sp>
        <p:nvSpPr>
          <p:cNvPr id="3" name="Subtitle 2"/>
          <p:cNvSpPr>
            <a:spLocks noGrp="1"/>
          </p:cNvSpPr>
          <p:nvPr>
            <p:ph type="subTitle" idx="1"/>
          </p:nvPr>
        </p:nvSpPr>
        <p:spPr>
          <a:xfrm>
            <a:off x="810001" y="5280846"/>
            <a:ext cx="10572000" cy="1177103"/>
          </a:xfrm>
        </p:spPr>
        <p:txBody>
          <a:bodyPr>
            <a:normAutofit/>
          </a:bodyPr>
          <a:lstStyle/>
          <a:p>
            <a:r>
              <a:rPr lang="en-US" dirty="0"/>
              <a:t>Alicia </a:t>
            </a:r>
            <a:r>
              <a:rPr lang="en-US" dirty="0" smtClean="0"/>
              <a:t>Aarnio, </a:t>
            </a:r>
            <a:r>
              <a:rPr lang="en-US" dirty="0"/>
              <a:t>Wanda </a:t>
            </a:r>
            <a:r>
              <a:rPr lang="en-US" dirty="0" err="1" smtClean="0"/>
              <a:t>Díaz</a:t>
            </a:r>
            <a:r>
              <a:rPr lang="en-US" dirty="0" smtClean="0"/>
              <a:t>-Merced, </a:t>
            </a:r>
          </a:p>
          <a:p>
            <a:r>
              <a:rPr lang="en-US" dirty="0" smtClean="0"/>
              <a:t>Jacqueline </a:t>
            </a:r>
            <a:r>
              <a:rPr lang="en-US" dirty="0" err="1" smtClean="0"/>
              <a:t>Monkiewicz</a:t>
            </a:r>
            <a:r>
              <a:rPr lang="en-US" dirty="0" smtClean="0"/>
              <a:t>, and Karen </a:t>
            </a:r>
            <a:r>
              <a:rPr lang="en-US" dirty="0" err="1" smtClean="0"/>
              <a:t>Knierman</a:t>
            </a:r>
            <a:endParaRPr lang="en-US" dirty="0"/>
          </a:p>
        </p:txBody>
      </p:sp>
      <p:pic>
        <p:nvPicPr>
          <p:cNvPr id="5" name="Picture 4" descr="AAS logo" title="AAS"/>
          <p:cNvPicPr>
            <a:picLocks noChangeAspect="1"/>
          </p:cNvPicPr>
          <p:nvPr/>
        </p:nvPicPr>
        <p:blipFill rotWithShape="1">
          <a:blip r:embed="rId3"/>
          <a:srcRect r="8527" b="13958"/>
          <a:stretch/>
        </p:blipFill>
        <p:spPr>
          <a:xfrm>
            <a:off x="10162211" y="4103999"/>
            <a:ext cx="1558115" cy="1608958"/>
          </a:xfrm>
          <a:prstGeom prst="rect">
            <a:avLst/>
          </a:prstGeom>
        </p:spPr>
      </p:pic>
      <p:pic>
        <p:nvPicPr>
          <p:cNvPr id="4" name="Picture 3" descr="WGAD logo" title="WGAD"/>
          <p:cNvPicPr>
            <a:picLocks noChangeAspect="1"/>
          </p:cNvPicPr>
          <p:nvPr/>
        </p:nvPicPr>
        <p:blipFill rotWithShape="1">
          <a:blip r:embed="rId4">
            <a:extLst>
              <a:ext uri="{28A0092B-C50C-407E-A947-70E740481C1C}">
                <a14:useLocalDpi xmlns:a14="http://schemas.microsoft.com/office/drawing/2010/main" val="0"/>
              </a:ext>
            </a:extLst>
          </a:blip>
          <a:srcRect l="12447" t="28541" r="10438" b="22997"/>
          <a:stretch/>
        </p:blipFill>
        <p:spPr>
          <a:xfrm>
            <a:off x="9122655" y="5074823"/>
            <a:ext cx="1604718" cy="1608958"/>
          </a:xfrm>
          <a:prstGeom prst="rect">
            <a:avLst/>
          </a:prstGeom>
        </p:spPr>
      </p:pic>
      <p:sp>
        <p:nvSpPr>
          <p:cNvPr id="6" name="Subtitle 2"/>
          <p:cNvSpPr txBox="1">
            <a:spLocks/>
          </p:cNvSpPr>
          <p:nvPr/>
        </p:nvSpPr>
        <p:spPr>
          <a:xfrm>
            <a:off x="810001" y="6269449"/>
            <a:ext cx="6744685" cy="588552"/>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en-US" smtClean="0"/>
              <a:t>wgad.aas.org</a:t>
            </a:r>
            <a:endParaRPr lang="en-US" dirty="0"/>
          </a:p>
        </p:txBody>
      </p:sp>
    </p:spTree>
    <p:extLst>
      <p:ext uri="{BB962C8B-B14F-4D97-AF65-F5344CB8AC3E}">
        <p14:creationId xmlns:p14="http://schemas.microsoft.com/office/powerpoint/2010/main" val="814169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Publication access recommendations</a:t>
            </a:r>
            <a:endParaRPr lang="en-US" dirty="0"/>
          </a:p>
        </p:txBody>
      </p:sp>
      <p:sp>
        <p:nvSpPr>
          <p:cNvPr id="9" name="Content Placeholder 8"/>
          <p:cNvSpPr>
            <a:spLocks noGrp="1"/>
          </p:cNvSpPr>
          <p:nvPr>
            <p:ph idx="1"/>
          </p:nvPr>
        </p:nvSpPr>
        <p:spPr/>
        <p:txBody>
          <a:bodyPr/>
          <a:lstStyle/>
          <a:p>
            <a:r>
              <a:rPr lang="en-US" dirty="0" smtClean="0"/>
              <a:t>Fall 2016: sent publication accessibility recommendations to AAS Publishing, IOP</a:t>
            </a:r>
          </a:p>
          <a:p>
            <a:r>
              <a:rPr lang="en-US" dirty="0" smtClean="0"/>
              <a:t>January 2017: met at winter meeting to discuss audits, progress timetable</a:t>
            </a:r>
          </a:p>
          <a:p>
            <a:r>
              <a:rPr lang="en-US" dirty="0" smtClean="0"/>
              <a:t>Focuses on what publishers and authors can do to remove barriers</a:t>
            </a:r>
          </a:p>
          <a:p>
            <a:endParaRPr lang="en-US" dirty="0" smtClean="0"/>
          </a:p>
          <a:p>
            <a:r>
              <a:rPr lang="en-US" dirty="0" smtClean="0"/>
              <a:t>Copies available at our display in the AAS booth </a:t>
            </a:r>
          </a:p>
          <a:p>
            <a:pPr marL="0" indent="0">
              <a:buNone/>
            </a:pPr>
            <a:r>
              <a:rPr lang="en-US" dirty="0" smtClean="0"/>
              <a:t>     (Exhibit Hall) and at </a:t>
            </a:r>
            <a:r>
              <a:rPr lang="en-US" dirty="0" err="1" smtClean="0"/>
              <a:t>wgad.aas.org</a:t>
            </a:r>
            <a:endParaRPr lang="en-US" dirty="0"/>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10" name="Picture 9" title="image of publication recommendations document"/>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rot="20220360">
            <a:off x="6800955" y="4005943"/>
            <a:ext cx="6558431" cy="6858000"/>
          </a:xfrm>
          <a:prstGeom prst="rect">
            <a:avLst/>
          </a:prstGeom>
        </p:spPr>
      </p:pic>
    </p:spTree>
    <p:extLst>
      <p:ext uri="{BB962C8B-B14F-4D97-AF65-F5344CB8AC3E}">
        <p14:creationId xmlns:p14="http://schemas.microsoft.com/office/powerpoint/2010/main" val="99082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access recommendations</a:t>
            </a:r>
            <a:endParaRPr lang="en-US" dirty="0"/>
          </a:p>
        </p:txBody>
      </p:sp>
      <p:sp>
        <p:nvSpPr>
          <p:cNvPr id="3" name="Content Placeholder 2"/>
          <p:cNvSpPr>
            <a:spLocks noGrp="1"/>
          </p:cNvSpPr>
          <p:nvPr>
            <p:ph idx="1"/>
          </p:nvPr>
        </p:nvSpPr>
        <p:spPr>
          <a:xfrm>
            <a:off x="818712" y="2222287"/>
            <a:ext cx="10554574" cy="4102484"/>
          </a:xfrm>
        </p:spPr>
        <p:txBody>
          <a:bodyPr>
            <a:normAutofit/>
          </a:bodyPr>
          <a:lstStyle/>
          <a:p>
            <a:r>
              <a:rPr lang="en-US" dirty="0" smtClean="0"/>
              <a:t>For publishers:</a:t>
            </a:r>
          </a:p>
          <a:p>
            <a:pPr lvl="1"/>
            <a:r>
              <a:rPr lang="en-US" dirty="0" smtClean="0"/>
              <a:t>Accessible user interface: navigable, alt-text, no small clickable elements</a:t>
            </a:r>
          </a:p>
          <a:p>
            <a:pPr lvl="1"/>
            <a:r>
              <a:rPr lang="en-US" dirty="0" smtClean="0"/>
              <a:t>Standardized format across journals</a:t>
            </a:r>
          </a:p>
          <a:p>
            <a:pPr lvl="1"/>
            <a:r>
              <a:rPr lang="en-US" dirty="0" smtClean="0"/>
              <a:t>Survey users on accessibility</a:t>
            </a:r>
          </a:p>
          <a:p>
            <a:pPr lvl="1"/>
            <a:r>
              <a:rPr lang="en-US" dirty="0" smtClean="0"/>
              <a:t>Test for screen-reader compatibility</a:t>
            </a:r>
          </a:p>
          <a:p>
            <a:pPr lvl="1"/>
            <a:r>
              <a:rPr lang="en-US" dirty="0" smtClean="0"/>
              <a:t>Provide guidelines and ask referees to comment on a manuscript’s accessibility</a:t>
            </a:r>
          </a:p>
          <a:p>
            <a:r>
              <a:rPr lang="en-US" dirty="0" smtClean="0"/>
              <a:t>For authors: </a:t>
            </a:r>
          </a:p>
          <a:p>
            <a:pPr lvl="1"/>
            <a:r>
              <a:rPr lang="en-US" dirty="0" smtClean="0"/>
              <a:t>Use colorblind-intuitive palettes for figures</a:t>
            </a:r>
          </a:p>
          <a:p>
            <a:pPr lvl="1"/>
            <a:r>
              <a:rPr lang="en-US" dirty="0" smtClean="0"/>
              <a:t>Be clear in organization of ideas</a:t>
            </a:r>
          </a:p>
          <a:p>
            <a:pPr lvl="1"/>
            <a:r>
              <a:rPr lang="en-US" dirty="0" smtClean="0"/>
              <a:t>Provide detailed, descriptive figure and table captions</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67579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Text Placeholder 2"/>
          <p:cNvSpPr>
            <a:spLocks noGrp="1"/>
          </p:cNvSpPr>
          <p:nvPr>
            <p:ph type="body" idx="1"/>
          </p:nvPr>
        </p:nvSpPr>
        <p:spPr/>
        <p:txBody>
          <a:bodyPr/>
          <a:lstStyle/>
          <a:p>
            <a:r>
              <a:rPr lang="en-US" dirty="0" smtClean="0"/>
              <a:t>Can data be obtained without clicking on small, toggle elements? Can tables of query results be easily tab-navigated?</a:t>
            </a:r>
            <a:endParaRPr lang="en-US" dirty="0"/>
          </a:p>
        </p:txBody>
      </p:sp>
      <p:sp>
        <p:nvSpPr>
          <p:cNvPr id="4" name="Text Placeholder 3"/>
          <p:cNvSpPr>
            <a:spLocks noGrp="1"/>
          </p:cNvSpPr>
          <p:nvPr>
            <p:ph type="body" sz="quarter" idx="16"/>
          </p:nvPr>
        </p:nvSpPr>
        <p:spPr>
          <a:xfrm>
            <a:off x="7574642" y="1081456"/>
            <a:ext cx="3962362" cy="4971001"/>
          </a:xfrm>
        </p:spPr>
        <p:txBody>
          <a:bodyPr>
            <a:normAutofit/>
          </a:bodyPr>
          <a:lstStyle/>
          <a:p>
            <a:pPr marL="285750" indent="-285750">
              <a:buFont typeface="Arial" charset="0"/>
              <a:buChar char="•"/>
            </a:pPr>
            <a:r>
              <a:rPr lang="en-US" dirty="0" smtClean="0"/>
              <a:t>Includes both bibliographic and observational databases</a:t>
            </a:r>
          </a:p>
          <a:p>
            <a:pPr marL="285750" indent="-285750">
              <a:buFont typeface="Arial" charset="0"/>
              <a:buChar char="•"/>
            </a:pPr>
            <a:r>
              <a:rPr lang="en-US" dirty="0" smtClean="0"/>
              <a:t>Inconsistency of access, formatting across databases</a:t>
            </a:r>
          </a:p>
          <a:p>
            <a:pPr marL="285750" indent="-285750">
              <a:buFont typeface="Arial" charset="0"/>
              <a:buChar char="•"/>
            </a:pPr>
            <a:r>
              <a:rPr lang="en-US" dirty="0" smtClean="0"/>
              <a:t>Tabular navigation and selection</a:t>
            </a:r>
          </a:p>
          <a:p>
            <a:pPr marL="285750" indent="-285750">
              <a:buFont typeface="Arial" charset="0"/>
              <a:buChar char="•"/>
            </a:pPr>
            <a:r>
              <a:rPr lang="en-US" dirty="0" smtClean="0"/>
              <a:t>Inscrutable, difficult to remember filenames</a:t>
            </a:r>
          </a:p>
          <a:p>
            <a:pPr marL="285750" indent="-285750">
              <a:buFont typeface="Arial" charset="0"/>
              <a:buChar char="•"/>
            </a:pPr>
            <a:r>
              <a:rPr lang="en-US" dirty="0" smtClean="0"/>
              <a:t>Single file formats offered, inflexibility in data manipulation</a:t>
            </a:r>
          </a:p>
          <a:p>
            <a:endParaRPr lang="en-US" dirty="0"/>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640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grab of an SDSS database query. it is full of boxes, a large table, and tiny selection buttons" title="sdss query"/>
          <p:cNvPicPr>
            <a:picLocks noChangeAspect="1"/>
          </p:cNvPicPr>
          <p:nvPr/>
        </p:nvPicPr>
        <p:blipFill>
          <a:blip r:embed="rId3">
            <a:alphaModFix amt="76000"/>
          </a:blip>
          <a:stretch>
            <a:fillRect/>
          </a:stretch>
        </p:blipFill>
        <p:spPr>
          <a:xfrm>
            <a:off x="6095999" y="3113742"/>
            <a:ext cx="5961956" cy="2140686"/>
          </a:xfrm>
          <a:prstGeom prst="rect">
            <a:avLst/>
          </a:prstGeom>
        </p:spPr>
      </p:pic>
      <p:sp>
        <p:nvSpPr>
          <p:cNvPr id="8" name="Title 7"/>
          <p:cNvSpPr>
            <a:spLocks noGrp="1"/>
          </p:cNvSpPr>
          <p:nvPr>
            <p:ph type="title"/>
          </p:nvPr>
        </p:nvSpPr>
        <p:spPr/>
        <p:txBody>
          <a:bodyPr/>
          <a:lstStyle/>
          <a:p>
            <a:r>
              <a:rPr lang="en-US" dirty="0" smtClean="0"/>
              <a:t>Database access recommendations</a:t>
            </a:r>
            <a:endParaRPr lang="en-US" dirty="0"/>
          </a:p>
        </p:txBody>
      </p:sp>
      <p:sp>
        <p:nvSpPr>
          <p:cNvPr id="9" name="Content Placeholder 8"/>
          <p:cNvSpPr>
            <a:spLocks noGrp="1"/>
          </p:cNvSpPr>
          <p:nvPr>
            <p:ph idx="1"/>
          </p:nvPr>
        </p:nvSpPr>
        <p:spPr>
          <a:xfrm>
            <a:off x="818712" y="2222287"/>
            <a:ext cx="10554574" cy="2568249"/>
          </a:xfrm>
        </p:spPr>
        <p:txBody>
          <a:bodyPr/>
          <a:lstStyle/>
          <a:p>
            <a:r>
              <a:rPr lang="en-US" dirty="0" smtClean="0"/>
              <a:t>Document and code in partnership with IAU Commission C1 WG Astronomy for Equity and Inclusion, Office for Astronomy and Development</a:t>
            </a:r>
          </a:p>
          <a:p>
            <a:r>
              <a:rPr lang="en-US" dirty="0" smtClean="0"/>
              <a:t>We recommend</a:t>
            </a:r>
          </a:p>
          <a:p>
            <a:pPr lvl="1"/>
            <a:r>
              <a:rPr lang="en-US" dirty="0" smtClean="0"/>
              <a:t>New databases be designed with user-centered universal design</a:t>
            </a:r>
          </a:p>
          <a:p>
            <a:pPr lvl="1"/>
            <a:r>
              <a:rPr lang="en-US" dirty="0"/>
              <a:t>Open-ended development for interfacing with assistive </a:t>
            </a:r>
            <a:r>
              <a:rPr lang="en-US" dirty="0" smtClean="0"/>
              <a:t>tools (e.g., </a:t>
            </a:r>
            <a:r>
              <a:rPr lang="en-US" dirty="0" err="1" smtClean="0"/>
              <a:t>xSonify</a:t>
            </a:r>
            <a:r>
              <a:rPr lang="en-US" dirty="0" smtClean="0"/>
              <a:t>)</a:t>
            </a:r>
          </a:p>
          <a:p>
            <a:pPr lvl="1"/>
            <a:r>
              <a:rPr lang="en-US" dirty="0" smtClean="0"/>
              <a:t>Testing capability to evaluate user experience should be baked-in to current and new databases</a:t>
            </a:r>
            <a:endParaRPr lang="en-US" dirty="0"/>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 name="Picture 9" descr="results from querying hubble legacy archives. target filenames are very long, i can't tell what they mean as named and couldn't remember from file to file their names" title="MAST archive table"/>
          <p:cNvPicPr>
            <a:picLocks noChangeAspect="1"/>
          </p:cNvPicPr>
          <p:nvPr/>
        </p:nvPicPr>
        <p:blipFill>
          <a:blip r:embed="rId4"/>
          <a:stretch>
            <a:fillRect/>
          </a:stretch>
        </p:blipFill>
        <p:spPr>
          <a:xfrm flipH="1">
            <a:off x="4000703" y="5254428"/>
            <a:ext cx="5160226" cy="1534235"/>
          </a:xfrm>
          <a:prstGeom prst="rect">
            <a:avLst/>
          </a:prstGeom>
        </p:spPr>
      </p:pic>
    </p:spTree>
    <p:extLst>
      <p:ext uri="{BB962C8B-B14F-4D97-AF65-F5344CB8AC3E}">
        <p14:creationId xmlns:p14="http://schemas.microsoft.com/office/powerpoint/2010/main" val="116708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3" name="Text Placeholder 2"/>
          <p:cNvSpPr>
            <a:spLocks noGrp="1"/>
          </p:cNvSpPr>
          <p:nvPr>
            <p:ph type="body" idx="1"/>
          </p:nvPr>
        </p:nvSpPr>
        <p:spPr/>
        <p:txBody>
          <a:bodyPr/>
          <a:lstStyle/>
          <a:p>
            <a:r>
              <a:rPr lang="en-US" dirty="0" smtClean="0"/>
              <a:t>Can the venue be navigated easily by all and are presentations accessible? Is there equitable opportunity for engagement?</a:t>
            </a:r>
            <a:endParaRPr lang="en-US" dirty="0"/>
          </a:p>
        </p:txBody>
      </p:sp>
      <p:sp>
        <p:nvSpPr>
          <p:cNvPr id="4" name="Text Placeholder 3"/>
          <p:cNvSpPr>
            <a:spLocks noGrp="1"/>
          </p:cNvSpPr>
          <p:nvPr>
            <p:ph type="body" sz="quarter" idx="16"/>
          </p:nvPr>
        </p:nvSpPr>
        <p:spPr>
          <a:xfrm>
            <a:off x="7574642" y="1081456"/>
            <a:ext cx="3962362" cy="4075465"/>
          </a:xfrm>
        </p:spPr>
        <p:txBody>
          <a:bodyPr/>
          <a:lstStyle/>
          <a:p>
            <a:pPr marL="285750" indent="-285750">
              <a:buFont typeface="Arial" charset="0"/>
              <a:buChar char="•"/>
            </a:pPr>
            <a:r>
              <a:rPr lang="en-US" dirty="0" smtClean="0"/>
              <a:t>Inconsistent microphone usage</a:t>
            </a:r>
          </a:p>
          <a:p>
            <a:pPr marL="285750" indent="-285750">
              <a:buFont typeface="Arial" charset="0"/>
              <a:buChar char="•"/>
            </a:pPr>
            <a:r>
              <a:rPr lang="en-US" dirty="0" smtClean="0"/>
              <a:t>Distance/time problems: big venue, short schedule allowances for transition</a:t>
            </a:r>
          </a:p>
          <a:p>
            <a:pPr marL="285750" indent="-285750">
              <a:buFont typeface="Arial" charset="0"/>
              <a:buChar char="•"/>
            </a:pPr>
            <a:r>
              <a:rPr lang="en-US" dirty="0" smtClean="0"/>
              <a:t>Chairs at posters, for speakers</a:t>
            </a:r>
          </a:p>
          <a:p>
            <a:pPr marL="285750" indent="-285750">
              <a:buFont typeface="Arial" charset="0"/>
              <a:buChar char="•"/>
            </a:pPr>
            <a:r>
              <a:rPr lang="en-US" dirty="0" smtClean="0"/>
              <a:t>Single-modal access</a:t>
            </a:r>
          </a:p>
          <a:p>
            <a:pPr marL="285750" indent="-285750">
              <a:buFont typeface="Arial" charset="0"/>
              <a:buChar char="•"/>
            </a:pPr>
            <a:r>
              <a:rPr lang="en-US" dirty="0" smtClean="0"/>
              <a:t>Unlabeled foods</a:t>
            </a:r>
          </a:p>
          <a:p>
            <a:pPr marL="285750" indent="-285750">
              <a:buFont typeface="Arial" charset="0"/>
              <a:buChar char="•"/>
            </a:pPr>
            <a:r>
              <a:rPr lang="en-US" dirty="0" smtClean="0"/>
              <a:t>Service animal access</a:t>
            </a:r>
          </a:p>
          <a:p>
            <a:pPr marL="285750" indent="-285750">
              <a:buFont typeface="Arial" charset="0"/>
              <a:buChar char="•"/>
            </a:pPr>
            <a:r>
              <a:rPr lang="en-US" dirty="0" smtClean="0"/>
              <a:t>Traffic flow issues</a:t>
            </a:r>
          </a:p>
          <a:p>
            <a:pPr marL="285750" indent="-285750">
              <a:buFont typeface="Arial" charset="0"/>
              <a:buChar char="•"/>
            </a:pPr>
            <a:r>
              <a:rPr lang="en-US" dirty="0" smtClean="0"/>
              <a:t>Font sizes, visibility of screens</a:t>
            </a:r>
            <a:endParaRPr lang="en-US" dirty="0"/>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17922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Conference access recommendations</a:t>
            </a:r>
            <a:endParaRPr lang="en-US" dirty="0"/>
          </a:p>
        </p:txBody>
      </p:sp>
      <p:sp>
        <p:nvSpPr>
          <p:cNvPr id="9" name="Content Placeholder 8"/>
          <p:cNvSpPr>
            <a:spLocks noGrp="1"/>
          </p:cNvSpPr>
          <p:nvPr>
            <p:ph idx="1"/>
          </p:nvPr>
        </p:nvSpPr>
        <p:spPr>
          <a:xfrm>
            <a:off x="818712" y="2222287"/>
            <a:ext cx="10554574" cy="4205631"/>
          </a:xfrm>
        </p:spPr>
        <p:txBody>
          <a:bodyPr/>
          <a:lstStyle/>
          <a:p>
            <a:r>
              <a:rPr lang="en-US" dirty="0" smtClean="0"/>
              <a:t>Document in progress! Lead: J. </a:t>
            </a:r>
            <a:r>
              <a:rPr lang="en-US" dirty="0" err="1" smtClean="0"/>
              <a:t>Monkiewicz</a:t>
            </a:r>
            <a:endParaRPr lang="en-US" dirty="0" smtClean="0"/>
          </a:p>
          <a:p>
            <a:r>
              <a:rPr lang="en-US" dirty="0" smtClean="0"/>
              <a:t>AAS is receptive </a:t>
            </a:r>
            <a:r>
              <a:rPr lang="en-US" dirty="0"/>
              <a:t>and supportive of our </a:t>
            </a:r>
            <a:r>
              <a:rPr lang="en-US" dirty="0" smtClean="0"/>
              <a:t>efforts-this meeting’s site outlines access provisions and acknowledges accessibility work in progress: https</a:t>
            </a:r>
            <a:r>
              <a:rPr lang="en-US" dirty="0"/>
              <a:t>://</a:t>
            </a:r>
            <a:r>
              <a:rPr lang="en-US" dirty="0" err="1"/>
              <a:t>aas.org</a:t>
            </a:r>
            <a:r>
              <a:rPr lang="en-US" dirty="0"/>
              <a:t>/meetings/aas231/accessibility</a:t>
            </a:r>
          </a:p>
          <a:p>
            <a:r>
              <a:rPr lang="en-US" dirty="0" smtClean="0"/>
              <a:t>Broadly, meeting access includes accessibility of:</a:t>
            </a:r>
          </a:p>
          <a:p>
            <a:pPr lvl="1"/>
            <a:r>
              <a:rPr lang="en-US" dirty="0" smtClean="0"/>
              <a:t>Spaces: can people of varying mobility get where they want to go?</a:t>
            </a:r>
          </a:p>
          <a:p>
            <a:pPr lvl="1"/>
            <a:r>
              <a:rPr lang="en-US" dirty="0" smtClean="0"/>
              <a:t>Content: microphones, audio feeds for assistive devices, and screens for presentations, captioning/ASL</a:t>
            </a:r>
          </a:p>
          <a:p>
            <a:pPr lvl="1"/>
            <a:r>
              <a:rPr lang="en-US" dirty="0" smtClean="0"/>
              <a:t>Engagement: </a:t>
            </a:r>
            <a:r>
              <a:rPr lang="en-US" dirty="0"/>
              <a:t>large fonts on </a:t>
            </a:r>
            <a:r>
              <a:rPr lang="en-US" dirty="0" smtClean="0"/>
              <a:t>name badges </a:t>
            </a:r>
            <a:r>
              <a:rPr lang="en-US" dirty="0"/>
              <a:t>(thank you, AAS</a:t>
            </a:r>
            <a:r>
              <a:rPr lang="en-US" dirty="0" smtClean="0"/>
              <a:t>!!), inclusive behavior, accessible networking events</a:t>
            </a:r>
          </a:p>
          <a:p>
            <a:r>
              <a:rPr lang="en-US" dirty="0" smtClean="0"/>
              <a:t>See poster in AAS booth, </a:t>
            </a:r>
            <a:r>
              <a:rPr lang="en-US" dirty="0" err="1" smtClean="0"/>
              <a:t>Monkiewicz</a:t>
            </a:r>
            <a:r>
              <a:rPr lang="en-US" dirty="0" smtClean="0"/>
              <a:t> et al.: “</a:t>
            </a:r>
            <a:r>
              <a:rPr lang="en-US" dirty="0"/>
              <a:t>Accessibility Guidelines for Astronomy and Astrophysics </a:t>
            </a:r>
            <a:r>
              <a:rPr lang="en-US" dirty="0" smtClean="0"/>
              <a:t>Meetings”</a:t>
            </a:r>
            <a:endParaRPr lang="en-US" dirty="0"/>
          </a:p>
        </p:txBody>
      </p:sp>
      <p:sp>
        <p:nvSpPr>
          <p:cNvPr id="5" name="Date Placeholder 4"/>
          <p:cNvSpPr>
            <a:spLocks noGrp="1"/>
          </p:cNvSpPr>
          <p:nvPr>
            <p:ph type="dt" sz="half" idx="10"/>
          </p:nvPr>
        </p:nvSpPr>
        <p:spPr/>
        <p:txBody>
          <a:bodyPr/>
          <a:lstStyle/>
          <a:p>
            <a:r>
              <a:rPr lang="en-US" smtClean="0"/>
              <a:t>1/11/18</a:t>
            </a:r>
            <a:endParaRPr lang="en-US" dirty="0"/>
          </a:p>
        </p:txBody>
      </p:sp>
      <p:sp>
        <p:nvSpPr>
          <p:cNvPr id="6" name="Footer Placeholder 5"/>
          <p:cNvSpPr>
            <a:spLocks noGrp="1"/>
          </p:cNvSpPr>
          <p:nvPr>
            <p:ph type="ftr" sz="quarter" idx="11"/>
          </p:nvPr>
        </p:nvSpPr>
        <p:spPr/>
        <p:txBody>
          <a:bodyPr/>
          <a:lstStyle/>
          <a:p>
            <a:r>
              <a:rPr lang="en-US" smtClean="0"/>
              <a:t>Status of the Astronomy Workforce -- WGAD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4048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take-</a:t>
            </a:r>
            <a:r>
              <a:rPr lang="en-US" dirty="0" err="1" smtClean="0"/>
              <a:t>aways</a:t>
            </a:r>
            <a:endParaRPr lang="en-US" dirty="0"/>
          </a:p>
        </p:txBody>
      </p:sp>
      <p:sp>
        <p:nvSpPr>
          <p:cNvPr id="3" name="Content Placeholder 2"/>
          <p:cNvSpPr>
            <a:spLocks noGrp="1"/>
          </p:cNvSpPr>
          <p:nvPr>
            <p:ph idx="1"/>
          </p:nvPr>
        </p:nvSpPr>
        <p:spPr>
          <a:xfrm>
            <a:off x="818712" y="2222287"/>
            <a:ext cx="10554574" cy="4102484"/>
          </a:xfrm>
        </p:spPr>
        <p:txBody>
          <a:bodyPr/>
          <a:lstStyle/>
          <a:p>
            <a:r>
              <a:rPr lang="en-US" dirty="0" smtClean="0"/>
              <a:t>Barriers to access exist in Astronomy; these lead to underrepresentation and marginalization of Astronomers with disabilities</a:t>
            </a:r>
          </a:p>
          <a:p>
            <a:r>
              <a:rPr lang="en-US" dirty="0" smtClean="0"/>
              <a:t>We are working on publication, database, and conference accessibility</a:t>
            </a:r>
          </a:p>
          <a:p>
            <a:r>
              <a:rPr lang="en-US" dirty="0" smtClean="0"/>
              <a:t>Universal design: if we build it, they will come. Accessibility helps everyone</a:t>
            </a:r>
          </a:p>
          <a:p>
            <a:r>
              <a:rPr lang="en-US" dirty="0" smtClean="0"/>
              <a:t>User-centered design: meet users where they are, build systems that will meet their needs. Give users options for how they can interact with information, ability to manipulate as needed</a:t>
            </a:r>
          </a:p>
          <a:p>
            <a:r>
              <a:rPr lang="en-US" dirty="0" smtClean="0"/>
              <a:t>Small numbers mean less feedback to build on, we need the community’s help: feedback and focus group testing</a:t>
            </a:r>
          </a:p>
          <a:p>
            <a:r>
              <a:rPr lang="en-US" dirty="0" smtClean="0"/>
              <a:t>We are working to simultaneously apply patches (we’re losing people </a:t>
            </a:r>
            <a:r>
              <a:rPr lang="en-US" b="1" dirty="0" smtClean="0"/>
              <a:t>now</a:t>
            </a:r>
            <a:r>
              <a:rPr lang="en-US" dirty="0" smtClean="0"/>
              <a:t>) and shape new infrastructure</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92638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WGAD contact info &amp; resources</a:t>
            </a:r>
            <a:endParaRPr lang="en-US" dirty="0"/>
          </a:p>
        </p:txBody>
      </p:sp>
      <p:sp>
        <p:nvSpPr>
          <p:cNvPr id="3" name="Content Placeholder 2"/>
          <p:cNvSpPr>
            <a:spLocks noGrp="1"/>
          </p:cNvSpPr>
          <p:nvPr>
            <p:ph idx="1"/>
          </p:nvPr>
        </p:nvSpPr>
        <p:spPr/>
        <p:txBody>
          <a:bodyPr/>
          <a:lstStyle/>
          <a:p>
            <a:r>
              <a:rPr lang="en-US" dirty="0" err="1" smtClean="0"/>
              <a:t>wgad.aas.org</a:t>
            </a:r>
            <a:r>
              <a:rPr lang="en-US" dirty="0" smtClean="0"/>
              <a:t>/resources</a:t>
            </a:r>
          </a:p>
          <a:p>
            <a:pPr lvl="1"/>
            <a:r>
              <a:rPr lang="en-US" dirty="0" smtClean="0"/>
              <a:t>Our recommendations documents</a:t>
            </a:r>
          </a:p>
          <a:p>
            <a:pPr lvl="1"/>
            <a:r>
              <a:rPr lang="en-US" dirty="0" smtClean="0"/>
              <a:t>Links to sites with tips for making your documents, presentations, classes more accessible</a:t>
            </a:r>
          </a:p>
          <a:p>
            <a:r>
              <a:rPr lang="en-US" dirty="0" err="1" smtClean="0"/>
              <a:t>wgad.aas.org</a:t>
            </a:r>
            <a:r>
              <a:rPr lang="en-US" dirty="0" smtClean="0"/>
              <a:t>/contact</a:t>
            </a:r>
          </a:p>
          <a:p>
            <a:pPr lvl="1"/>
            <a:r>
              <a:rPr lang="en-US" dirty="0" smtClean="0"/>
              <a:t>Working group coordinating committee members, emails</a:t>
            </a:r>
          </a:p>
          <a:p>
            <a:pPr lvl="1"/>
            <a:r>
              <a:rPr lang="en-US" dirty="0" smtClean="0"/>
              <a:t>Comment form</a:t>
            </a:r>
          </a:p>
          <a:p>
            <a:r>
              <a:rPr lang="en-US" dirty="0" smtClean="0"/>
              <a:t>@AAS_WGAD</a:t>
            </a:r>
          </a:p>
          <a:p>
            <a:r>
              <a:rPr lang="en-US" dirty="0" err="1" smtClean="0"/>
              <a:t>bit.ly</a:t>
            </a:r>
            <a:r>
              <a:rPr lang="en-US" dirty="0" smtClean="0"/>
              <a:t>/AccessAAS231 </a:t>
            </a:r>
          </a:p>
          <a:p>
            <a:r>
              <a:rPr lang="en-US" dirty="0" err="1" smtClean="0"/>
              <a:t>bit.ly</a:t>
            </a:r>
            <a:r>
              <a:rPr lang="en-US" dirty="0" smtClean="0"/>
              <a:t>/JournalAccessAAS231</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Picture 6" descr="twitter bird symbol" title="twitter"/>
          <p:cNvPicPr>
            <a:picLocks noChangeAspect="1"/>
          </p:cNvPicPr>
          <p:nvPr/>
        </p:nvPicPr>
        <p:blipFill>
          <a:blip r:embed="rId3">
            <a:duotone>
              <a:schemeClr val="accent1">
                <a:shade val="45000"/>
                <a:satMod val="135000"/>
              </a:schemeClr>
              <a:prstClr val="white"/>
            </a:duotone>
          </a:blip>
          <a:stretch>
            <a:fillRect/>
          </a:stretch>
        </p:blipFill>
        <p:spPr>
          <a:xfrm>
            <a:off x="810000" y="4566558"/>
            <a:ext cx="444500" cy="381000"/>
          </a:xfrm>
          <a:prstGeom prst="rect">
            <a:avLst/>
          </a:prstGeom>
        </p:spPr>
      </p:pic>
    </p:spTree>
    <p:extLst>
      <p:ext uri="{BB962C8B-B14F-4D97-AF65-F5344CB8AC3E}">
        <p14:creationId xmlns:p14="http://schemas.microsoft.com/office/powerpoint/2010/main" val="468642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Note:</a:t>
            </a:r>
            <a:endParaRPr lang="en-US" dirty="0"/>
          </a:p>
        </p:txBody>
      </p:sp>
      <p:sp>
        <p:nvSpPr>
          <p:cNvPr id="3" name="Content Placeholder 2"/>
          <p:cNvSpPr>
            <a:spLocks noGrp="1"/>
          </p:cNvSpPr>
          <p:nvPr>
            <p:ph idx="1"/>
          </p:nvPr>
        </p:nvSpPr>
        <p:spPr>
          <a:xfrm>
            <a:off x="1981200" y="2101516"/>
            <a:ext cx="8229600" cy="4375484"/>
          </a:xfrm>
        </p:spPr>
        <p:txBody>
          <a:bodyPr>
            <a:normAutofit/>
          </a:bodyPr>
          <a:lstStyle/>
          <a:p>
            <a:r>
              <a:rPr lang="en-US" dirty="0" smtClean="0"/>
              <a:t>Please </a:t>
            </a:r>
            <a:r>
              <a:rPr lang="en-US" dirty="0"/>
              <a:t>use this space as you need or prefer.</a:t>
            </a:r>
          </a:p>
          <a:p>
            <a:r>
              <a:rPr lang="en-US" dirty="0"/>
              <a:t>Sit in chairs or on the floor, pace, lie on the floor, rock, flap, </a:t>
            </a:r>
            <a:r>
              <a:rPr lang="en-US" dirty="0" smtClean="0"/>
              <a:t>spin</a:t>
            </a:r>
            <a:r>
              <a:rPr lang="en-US" dirty="0"/>
              <a:t>, move around, </a:t>
            </a:r>
            <a:r>
              <a:rPr lang="en-US" dirty="0" smtClean="0"/>
              <a:t>knit, step </a:t>
            </a:r>
            <a:r>
              <a:rPr lang="en-US" dirty="0"/>
              <a:t>in and out of the room. </a:t>
            </a:r>
          </a:p>
          <a:p>
            <a:r>
              <a:rPr lang="en-US" dirty="0" smtClean="0"/>
              <a:t>Feel free to use your laptop or your electronic devices or your mechanical fidget devices if you brought them. Take notes or play video games. </a:t>
            </a:r>
          </a:p>
          <a:p>
            <a:pPr lvl="1"/>
            <a:r>
              <a:rPr lang="en-US" dirty="0" smtClean="0"/>
              <a:t>Meeting tag #aas231; us: @AAS_WGAD, @</a:t>
            </a:r>
            <a:r>
              <a:rPr lang="en-US" dirty="0" err="1" smtClean="0"/>
              <a:t>AliciaAarnio</a:t>
            </a:r>
            <a:r>
              <a:rPr lang="en-US" dirty="0" smtClean="0"/>
              <a:t>, @</a:t>
            </a:r>
            <a:r>
              <a:rPr lang="en-US" dirty="0" err="1" smtClean="0"/>
              <a:t>jmonkiew</a:t>
            </a:r>
            <a:endParaRPr lang="en-US" dirty="0" smtClean="0"/>
          </a:p>
          <a:p>
            <a:r>
              <a:rPr lang="en-US" dirty="0" smtClean="0"/>
              <a:t>Please use headphones if you use audio.</a:t>
            </a:r>
            <a:br>
              <a:rPr lang="en-US" dirty="0" smtClean="0"/>
            </a:br>
            <a:r>
              <a:rPr lang="en-US" dirty="0" smtClean="0"/>
              <a:t/>
            </a:r>
            <a:br>
              <a:rPr lang="en-US" dirty="0" smtClean="0"/>
            </a:br>
            <a:r>
              <a:rPr lang="en-US" dirty="0" smtClean="0"/>
              <a:t>		-adapted from Lydia Brown, @</a:t>
            </a:r>
            <a:r>
              <a:rPr lang="en-US" dirty="0" err="1" smtClean="0"/>
              <a:t>autistichoya</a:t>
            </a:r>
            <a:endParaRPr lang="en-US" dirty="0"/>
          </a:p>
        </p:txBody>
      </p:sp>
    </p:spTree>
    <p:extLst>
      <p:ext uri="{BB962C8B-B14F-4D97-AF65-F5344CB8AC3E}">
        <p14:creationId xmlns:p14="http://schemas.microsoft.com/office/powerpoint/2010/main" val="65781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Accessibility and disability</a:t>
            </a:r>
            <a:endParaRPr lang="en-US" dirty="0"/>
          </a:p>
        </p:txBody>
      </p:sp>
      <p:sp>
        <p:nvSpPr>
          <p:cNvPr id="8" name="Content Placeholder 7"/>
          <p:cNvSpPr>
            <a:spLocks noGrp="1"/>
          </p:cNvSpPr>
          <p:nvPr>
            <p:ph idx="1"/>
          </p:nvPr>
        </p:nvSpPr>
        <p:spPr/>
        <p:txBody>
          <a:bodyPr/>
          <a:lstStyle/>
          <a:p>
            <a:r>
              <a:rPr lang="en-US" b="1" dirty="0" smtClean="0"/>
              <a:t>Disability</a:t>
            </a:r>
            <a:r>
              <a:rPr lang="en-US" dirty="0" smtClean="0"/>
              <a:t> </a:t>
            </a:r>
            <a:r>
              <a:rPr lang="en-US" dirty="0"/>
              <a:t>is defined as any mental, cognitive, or physical condition that, due to society’s structure, results in a significant barrier to engaging with society. Disabilities may be invisible or visible, and diagnosed or undiagnosed</a:t>
            </a:r>
            <a:r>
              <a:rPr lang="en-US" dirty="0" smtClean="0"/>
              <a:t>.</a:t>
            </a:r>
          </a:p>
          <a:p>
            <a:r>
              <a:rPr lang="en-US" dirty="0" smtClean="0"/>
              <a:t>Everyone’s ability changes with time, and universal design benefits everyone.</a:t>
            </a:r>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569313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and disability</a:t>
            </a:r>
            <a:endParaRPr lang="en-US" dirty="0"/>
          </a:p>
        </p:txBody>
      </p:sp>
      <p:sp>
        <p:nvSpPr>
          <p:cNvPr id="3" name="Content Placeholder 2"/>
          <p:cNvSpPr>
            <a:spLocks noGrp="1"/>
          </p:cNvSpPr>
          <p:nvPr>
            <p:ph idx="1"/>
          </p:nvPr>
        </p:nvSpPr>
        <p:spPr>
          <a:xfrm>
            <a:off x="818712" y="2222287"/>
            <a:ext cx="10554574" cy="4102484"/>
          </a:xfrm>
        </p:spPr>
        <p:txBody>
          <a:bodyPr>
            <a:normAutofit/>
          </a:bodyPr>
          <a:lstStyle/>
          <a:p>
            <a:r>
              <a:rPr lang="en-US" dirty="0" smtClean="0"/>
              <a:t>WGAD approaches initiatives within a mixture of the </a:t>
            </a:r>
            <a:r>
              <a:rPr lang="en-US" b="1" dirty="0" smtClean="0"/>
              <a:t>social</a:t>
            </a:r>
            <a:r>
              <a:rPr lang="en-US" dirty="0" smtClean="0"/>
              <a:t> and </a:t>
            </a:r>
            <a:r>
              <a:rPr lang="en-US" b="1" dirty="0" err="1" smtClean="0"/>
              <a:t>nordic</a:t>
            </a:r>
            <a:r>
              <a:rPr lang="en-US" dirty="0" smtClean="0"/>
              <a:t> models of disability:</a:t>
            </a:r>
          </a:p>
          <a:p>
            <a:pPr marL="800100" lvl="1" indent="-342900">
              <a:buFont typeface="+mj-lt"/>
              <a:buAutoNum type="arabicPeriod"/>
            </a:pPr>
            <a:r>
              <a:rPr lang="en-US" dirty="0"/>
              <a:t>W</a:t>
            </a:r>
            <a:r>
              <a:rPr lang="en-US" dirty="0" smtClean="0"/>
              <a:t>e </a:t>
            </a:r>
            <a:r>
              <a:rPr lang="en-US" dirty="0"/>
              <a:t>acknowledge that social and environmental barriers constitute a major problem for many disabled individuals in the </a:t>
            </a:r>
            <a:r>
              <a:rPr lang="en-US" dirty="0" smtClean="0"/>
              <a:t>field; </a:t>
            </a:r>
            <a:r>
              <a:rPr lang="en-US" dirty="0"/>
              <a:t>addressing </a:t>
            </a:r>
            <a:r>
              <a:rPr lang="en-US" dirty="0" smtClean="0"/>
              <a:t>these </a:t>
            </a:r>
            <a:r>
              <a:rPr lang="en-US" dirty="0"/>
              <a:t>is a priority in the </a:t>
            </a:r>
            <a:r>
              <a:rPr lang="en-US" dirty="0" smtClean="0"/>
              <a:t>AAS. </a:t>
            </a:r>
            <a:endParaRPr lang="en-US" dirty="0"/>
          </a:p>
          <a:p>
            <a:pPr marL="800100" lvl="1" indent="-342900">
              <a:buFont typeface="+mj-lt"/>
              <a:buAutoNum type="arabicPeriod"/>
            </a:pPr>
            <a:r>
              <a:rPr lang="en-US" dirty="0" smtClean="0"/>
              <a:t>Disabled </a:t>
            </a:r>
            <a:r>
              <a:rPr lang="en-US" dirty="0"/>
              <a:t>peoples should have choices over our </a:t>
            </a:r>
            <a:r>
              <a:rPr lang="en-US" dirty="0" smtClean="0"/>
              <a:t>lives, and</a:t>
            </a:r>
            <a:r>
              <a:rPr lang="en-US" dirty="0"/>
              <a:t> the field of </a:t>
            </a:r>
            <a:r>
              <a:rPr lang="en-US" dirty="0" smtClean="0"/>
              <a:t>astronomy should</a:t>
            </a:r>
            <a:r>
              <a:rPr lang="en-US" dirty="0"/>
              <a:t> support disabled peoples to perform and participate as equals in the professional </a:t>
            </a:r>
            <a:r>
              <a:rPr lang="en-US" dirty="0" smtClean="0"/>
              <a:t>community.</a:t>
            </a:r>
            <a:endParaRPr lang="en-US" dirty="0"/>
          </a:p>
          <a:p>
            <a:pPr marL="800100" lvl="1" indent="-342900">
              <a:buFont typeface="+mj-lt"/>
              <a:buAutoNum type="arabicPeriod"/>
            </a:pPr>
            <a:r>
              <a:rPr lang="en-US" dirty="0" smtClean="0"/>
              <a:t>The persistent</a:t>
            </a:r>
            <a:r>
              <a:rPr lang="en-US" dirty="0"/>
              <a:t> assumption that in sciences disabled people are defined by our </a:t>
            </a:r>
            <a:r>
              <a:rPr lang="en-US" dirty="0" smtClean="0"/>
              <a:t>“incapacity </a:t>
            </a:r>
            <a:r>
              <a:rPr lang="en-US" dirty="0"/>
              <a:t>to perform certain tasks abled people do” is a cultural barrier in our professional field that must be </a:t>
            </a:r>
            <a:r>
              <a:rPr lang="en-US" dirty="0" smtClean="0"/>
              <a:t>challenged.</a:t>
            </a:r>
            <a:endParaRPr lang="en-US" dirty="0"/>
          </a:p>
          <a:p>
            <a:r>
              <a:rPr lang="en-US" dirty="0"/>
              <a:t>WGAD observes users to understand how we people with disabilities experience barriers to our science, and how we experience our impairments in our science</a:t>
            </a:r>
          </a:p>
          <a:p>
            <a:pPr lvl="1"/>
            <a:r>
              <a:rPr lang="en-US" dirty="0"/>
              <a:t>This serves to acknowledge experiences, and</a:t>
            </a:r>
          </a:p>
          <a:p>
            <a:pPr lvl="1"/>
            <a:r>
              <a:rPr lang="en-US" dirty="0" smtClean="0"/>
              <a:t>Contributes </a:t>
            </a:r>
            <a:r>
              <a:rPr lang="en-US" dirty="0"/>
              <a:t>both quantitatively and qualitatively to the field of astronomy and disability studies.</a:t>
            </a:r>
          </a:p>
          <a:p>
            <a:pPr lvl="1"/>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79190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Astronomers and STEM researchers with disabilities</a:t>
            </a:r>
            <a:endParaRPr lang="en-US" dirty="0"/>
          </a:p>
        </p:txBody>
      </p:sp>
      <p:pic>
        <p:nvPicPr>
          <p:cNvPr id="9" name="Content Placeholder 8" descr="AAS demographics table from 2016 showing membership's response to question about having disabilities" title="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27645" y="2309585"/>
            <a:ext cx="6301367" cy="3636963"/>
          </a:xfrm>
        </p:spPr>
      </p:pic>
      <p:sp>
        <p:nvSpPr>
          <p:cNvPr id="6" name="Date Placeholder 5"/>
          <p:cNvSpPr>
            <a:spLocks noGrp="1"/>
          </p:cNvSpPr>
          <p:nvPr>
            <p:ph type="dt" sz="half" idx="10"/>
          </p:nvPr>
        </p:nvSpPr>
        <p:spPr/>
        <p:txBody>
          <a:bodyPr/>
          <a:lstStyle/>
          <a:p>
            <a:r>
              <a:rPr lang="en-US" smtClean="0"/>
              <a:t>1/11/18</a:t>
            </a:r>
            <a:endParaRPr lang="en-US" dirty="0"/>
          </a:p>
        </p:txBody>
      </p:sp>
      <p:sp>
        <p:nvSpPr>
          <p:cNvPr id="7" name="Footer Placeholder 6"/>
          <p:cNvSpPr>
            <a:spLocks noGrp="1"/>
          </p:cNvSpPr>
          <p:nvPr>
            <p:ph type="ftr" sz="quarter" idx="11"/>
          </p:nvPr>
        </p:nvSpPr>
        <p:spPr/>
        <p:txBody>
          <a:bodyPr/>
          <a:lstStyle/>
          <a:p>
            <a:r>
              <a:rPr lang="en-US" smtClean="0"/>
              <a:t>Status of the Astronomy Workforce -- WGAD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0" name="Picture 9" descr="graphic showing decrease in number of STEM students with disabilities as a function of academic level" title="pie chart"/>
          <p:cNvPicPr>
            <a:picLocks noChangeAspect="1"/>
          </p:cNvPicPr>
          <p:nvPr/>
        </p:nvPicPr>
        <p:blipFill>
          <a:blip r:embed="rId4"/>
          <a:stretch>
            <a:fillRect/>
          </a:stretch>
        </p:blipFill>
        <p:spPr>
          <a:xfrm>
            <a:off x="434745" y="2787806"/>
            <a:ext cx="4681537" cy="2283074"/>
          </a:xfrm>
          <a:prstGeom prst="rect">
            <a:avLst/>
          </a:prstGeom>
        </p:spPr>
      </p:pic>
    </p:spTree>
    <p:extLst>
      <p:ext uri="{BB962C8B-B14F-4D97-AF65-F5344CB8AC3E}">
        <p14:creationId xmlns:p14="http://schemas.microsoft.com/office/powerpoint/2010/main" val="178483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WGAD</a:t>
            </a:r>
            <a:endParaRPr lang="en-US" dirty="0"/>
          </a:p>
        </p:txBody>
      </p:sp>
      <p:sp>
        <p:nvSpPr>
          <p:cNvPr id="3" name="Content Placeholder 2"/>
          <p:cNvSpPr>
            <a:spLocks noGrp="1"/>
          </p:cNvSpPr>
          <p:nvPr>
            <p:ph idx="1"/>
          </p:nvPr>
        </p:nvSpPr>
        <p:spPr>
          <a:xfrm>
            <a:off x="818712" y="2222287"/>
            <a:ext cx="10554574" cy="4593083"/>
          </a:xfrm>
        </p:spPr>
        <p:txBody>
          <a:bodyPr>
            <a:normAutofit/>
          </a:bodyPr>
          <a:lstStyle/>
          <a:p>
            <a:r>
              <a:rPr lang="en-US" dirty="0" smtClean="0"/>
              <a:t>Approved by AAS in January 2016, WGAD </a:t>
            </a:r>
            <a:r>
              <a:rPr lang="en-US" dirty="0"/>
              <a:t>is tasked with promoting inclusion of and equity of opportunity for disabled astronomers at all career stages</a:t>
            </a:r>
            <a:r>
              <a:rPr lang="en-US" dirty="0" smtClean="0"/>
              <a:t>.</a:t>
            </a:r>
          </a:p>
          <a:p>
            <a:pPr fontAlgn="base"/>
            <a:r>
              <a:rPr lang="en-US" dirty="0"/>
              <a:t>WGAD </a:t>
            </a:r>
            <a:r>
              <a:rPr lang="en-US" dirty="0" smtClean="0"/>
              <a:t>is working </a:t>
            </a:r>
            <a:r>
              <a:rPr lang="en-US" dirty="0"/>
              <a:t>to:</a:t>
            </a:r>
          </a:p>
          <a:p>
            <a:pPr lvl="1" fontAlgn="base"/>
            <a:r>
              <a:rPr lang="en-US" dirty="0"/>
              <a:t>Identify, document, and eliminate the barriers to access (including access to information) that impact disabled astronomers and students;</a:t>
            </a:r>
          </a:p>
          <a:p>
            <a:pPr lvl="1" fontAlgn="base"/>
            <a:r>
              <a:rPr lang="en-US" dirty="0"/>
              <a:t>Actively address the intersections of ableism with racism, sexism, heterosexism, cissexism, and classism;</a:t>
            </a:r>
          </a:p>
          <a:p>
            <a:pPr lvl="1" fontAlgn="base"/>
            <a:r>
              <a:rPr lang="en-US" dirty="0"/>
              <a:t>Increase accessibility for disabled astronomers and students;</a:t>
            </a:r>
          </a:p>
          <a:p>
            <a:pPr lvl="1" fontAlgn="base"/>
            <a:r>
              <a:rPr lang="en-US" dirty="0"/>
              <a:t>Support the current professional astronomy community to bring people with disabilities into the workforce</a:t>
            </a:r>
            <a:r>
              <a:rPr lang="en-US" dirty="0" smtClean="0"/>
              <a:t>;</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dirty="0"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77124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WGAD</a:t>
            </a:r>
          </a:p>
        </p:txBody>
      </p:sp>
      <p:sp>
        <p:nvSpPr>
          <p:cNvPr id="3" name="Content Placeholder 2"/>
          <p:cNvSpPr>
            <a:spLocks noGrp="1"/>
          </p:cNvSpPr>
          <p:nvPr>
            <p:ph idx="1"/>
          </p:nvPr>
        </p:nvSpPr>
        <p:spPr>
          <a:xfrm>
            <a:off x="818712" y="2222287"/>
            <a:ext cx="10554574" cy="4205631"/>
          </a:xfrm>
        </p:spPr>
        <p:txBody>
          <a:bodyPr/>
          <a:lstStyle/>
          <a:p>
            <a:r>
              <a:rPr lang="en-US" dirty="0" smtClean="0"/>
              <a:t>WGAD is working to: (cont’d)</a:t>
            </a:r>
          </a:p>
          <a:p>
            <a:pPr lvl="1" fontAlgn="base"/>
            <a:r>
              <a:rPr lang="en-US" dirty="0"/>
              <a:t>Recognize disability by teaching disability history, specifically including the disability history of astronomy;</a:t>
            </a:r>
          </a:p>
          <a:p>
            <a:pPr lvl="1" fontAlgn="base"/>
            <a:r>
              <a:rPr lang="en-US" dirty="0"/>
              <a:t>Work to discourage the erasure of disability in astronomy;</a:t>
            </a:r>
          </a:p>
          <a:p>
            <a:pPr lvl="1" fontAlgn="base"/>
            <a:r>
              <a:rPr lang="en-US" dirty="0"/>
              <a:t>Promote knowledge of the roots of ableism and its effects in our classrooms and workplaces to change it;</a:t>
            </a:r>
          </a:p>
          <a:p>
            <a:pPr lvl="1" fontAlgn="base"/>
            <a:r>
              <a:rPr lang="en-US" dirty="0"/>
              <a:t>Change the culture within astronomy to remove the stigma associated with disability and to value accessibility as a human right;</a:t>
            </a:r>
          </a:p>
          <a:p>
            <a:pPr lvl="1" fontAlgn="base"/>
            <a:r>
              <a:rPr lang="en-US" dirty="0"/>
              <a:t>Promote the development and use of access tools and software; and</a:t>
            </a:r>
          </a:p>
          <a:p>
            <a:pPr lvl="1" fontAlgn="base"/>
            <a:r>
              <a:rPr lang="en-US" dirty="0"/>
              <a:t>Build community among disabled astronomers and students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78789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access and engagement</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082501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Publication access</a:t>
            </a:r>
            <a:endParaRPr lang="en-US" dirty="0"/>
          </a:p>
        </p:txBody>
      </p:sp>
      <p:sp>
        <p:nvSpPr>
          <p:cNvPr id="10" name="Text Placeholder 9"/>
          <p:cNvSpPr>
            <a:spLocks noGrp="1"/>
          </p:cNvSpPr>
          <p:nvPr>
            <p:ph type="body" idx="1"/>
          </p:nvPr>
        </p:nvSpPr>
        <p:spPr/>
        <p:txBody>
          <a:bodyPr/>
          <a:lstStyle/>
          <a:p>
            <a:r>
              <a:rPr lang="en-US" dirty="0" smtClean="0"/>
              <a:t>Is the submission and retrieval process possible with an assistive technology device?</a:t>
            </a:r>
            <a:endParaRPr lang="en-US" dirty="0"/>
          </a:p>
        </p:txBody>
      </p:sp>
      <p:sp>
        <p:nvSpPr>
          <p:cNvPr id="11" name="Text Placeholder 10"/>
          <p:cNvSpPr>
            <a:spLocks noGrp="1"/>
          </p:cNvSpPr>
          <p:nvPr>
            <p:ph type="body" sz="quarter" idx="16"/>
          </p:nvPr>
        </p:nvSpPr>
        <p:spPr>
          <a:xfrm>
            <a:off x="7574642" y="1081456"/>
            <a:ext cx="3942907" cy="4949693"/>
          </a:xfrm>
        </p:spPr>
        <p:txBody>
          <a:bodyPr>
            <a:normAutofit/>
          </a:bodyPr>
          <a:lstStyle/>
          <a:p>
            <a:pPr marL="285750" indent="-285750">
              <a:buFont typeface="Arial" charset="0"/>
              <a:buChar char="•"/>
            </a:pPr>
            <a:r>
              <a:rPr lang="en-US" dirty="0" smtClean="0"/>
              <a:t>Submission of new manuscripts</a:t>
            </a:r>
          </a:p>
          <a:p>
            <a:pPr marL="285750" indent="-285750">
              <a:buFont typeface="Arial" charset="0"/>
              <a:buChar char="•"/>
            </a:pPr>
            <a:r>
              <a:rPr lang="en-US" dirty="0" smtClean="0"/>
              <a:t>Accessing (often, older) scanned manuscripts</a:t>
            </a:r>
          </a:p>
          <a:p>
            <a:pPr marL="285750" indent="-285750">
              <a:buFont typeface="Arial" charset="0"/>
              <a:buChar char="•"/>
            </a:pPr>
            <a:r>
              <a:rPr lang="en-US" dirty="0" smtClean="0"/>
              <a:t>Navigation of HTML and PDF manuscripts</a:t>
            </a:r>
          </a:p>
          <a:p>
            <a:pPr marL="285750" indent="-285750">
              <a:buFont typeface="Arial" charset="0"/>
              <a:buChar char="•"/>
            </a:pPr>
            <a:r>
              <a:rPr lang="en-US" dirty="0" smtClean="0"/>
              <a:t>Content organization and clarity</a:t>
            </a:r>
          </a:p>
          <a:p>
            <a:pPr marL="285750" indent="-285750">
              <a:buFont typeface="Arial" charset="0"/>
              <a:buChar char="•"/>
            </a:pPr>
            <a:r>
              <a:rPr lang="en-US" dirty="0" smtClean="0"/>
              <a:t>Visibility of chosen color schemes</a:t>
            </a:r>
          </a:p>
          <a:p>
            <a:pPr marL="285750" indent="-285750">
              <a:buFont typeface="Arial" charset="0"/>
              <a:buChar char="•"/>
            </a:pPr>
            <a:r>
              <a:rPr lang="en-US" dirty="0" smtClean="0"/>
              <a:t>Captioning of figures</a:t>
            </a:r>
          </a:p>
          <a:p>
            <a:pPr marL="285750" indent="-285750">
              <a:buFont typeface="Arial" charset="0"/>
              <a:buChar char="•"/>
            </a:pPr>
            <a:r>
              <a:rPr lang="en-US" dirty="0" smtClean="0"/>
              <a:t>Engaging with data tables and equations</a:t>
            </a:r>
            <a:endParaRPr lang="en-US" dirty="0"/>
          </a:p>
        </p:txBody>
      </p:sp>
      <p:sp>
        <p:nvSpPr>
          <p:cNvPr id="4" name="Date Placeholder 3"/>
          <p:cNvSpPr>
            <a:spLocks noGrp="1"/>
          </p:cNvSpPr>
          <p:nvPr>
            <p:ph type="dt" sz="half" idx="10"/>
          </p:nvPr>
        </p:nvSpPr>
        <p:spPr/>
        <p:txBody>
          <a:bodyPr/>
          <a:lstStyle/>
          <a:p>
            <a:r>
              <a:rPr lang="en-US" smtClean="0"/>
              <a:t>1/11/18</a:t>
            </a:r>
            <a:endParaRPr lang="en-US" dirty="0"/>
          </a:p>
        </p:txBody>
      </p:sp>
      <p:sp>
        <p:nvSpPr>
          <p:cNvPr id="5" name="Footer Placeholder 4"/>
          <p:cNvSpPr>
            <a:spLocks noGrp="1"/>
          </p:cNvSpPr>
          <p:nvPr>
            <p:ph type="ftr" sz="quarter" idx="11"/>
          </p:nvPr>
        </p:nvSpPr>
        <p:spPr/>
        <p:txBody>
          <a:bodyPr/>
          <a:lstStyle/>
          <a:p>
            <a:r>
              <a:rPr lang="en-US" smtClean="0"/>
              <a:t>Status of the Astronomy Workforce -- WGAD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56488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29953</TotalTime>
  <Words>1379</Words>
  <Application>Microsoft Macintosh PowerPoint</Application>
  <PresentationFormat>Widescreen</PresentationFormat>
  <Paragraphs>170</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2</vt:lpstr>
      <vt:lpstr>Quotable</vt:lpstr>
      <vt:lpstr>The AAS Working Group on Accessibility and Disability (WGAD): progress, current projects, and prospects for making astronomy accessible to all </vt:lpstr>
      <vt:lpstr>Access Note:</vt:lpstr>
      <vt:lpstr>Accessibility and disability</vt:lpstr>
      <vt:lpstr>Accessibility and disability</vt:lpstr>
      <vt:lpstr>Astronomers and STEM researchers with disabilities</vt:lpstr>
      <vt:lpstr>Formation of WGAD</vt:lpstr>
      <vt:lpstr>Formation of WGAD</vt:lpstr>
      <vt:lpstr>Barriers to access and engagement</vt:lpstr>
      <vt:lpstr>Publication access</vt:lpstr>
      <vt:lpstr>Publication access recommendations</vt:lpstr>
      <vt:lpstr>Publication access recommendations</vt:lpstr>
      <vt:lpstr>Databases</vt:lpstr>
      <vt:lpstr>Database access recommendations</vt:lpstr>
      <vt:lpstr>Conferences</vt:lpstr>
      <vt:lpstr>Conference access recommendations</vt:lpstr>
      <vt:lpstr>Overall take-aways</vt:lpstr>
      <vt:lpstr>WGAD contact info &amp; resources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AAS Working Group on Accessibility and Disability (WGAD): progress, current projects, and prospects for making astronomy accessible to all </dc:title>
  <dc:creator>Microsoft Office User</dc:creator>
  <cp:lastModifiedBy>Microsoft Office User</cp:lastModifiedBy>
  <cp:revision>46</cp:revision>
  <dcterms:created xsi:type="dcterms:W3CDTF">2017-12-19T20:42:40Z</dcterms:created>
  <dcterms:modified xsi:type="dcterms:W3CDTF">2018-01-12T16:26:39Z</dcterms:modified>
</cp:coreProperties>
</file>